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72" r:id="rId5"/>
    <p:sldId id="257" r:id="rId6"/>
    <p:sldId id="259" r:id="rId7"/>
    <p:sldId id="278" r:id="rId8"/>
    <p:sldId id="287" r:id="rId9"/>
    <p:sldId id="289" r:id="rId10"/>
    <p:sldId id="273" r:id="rId11"/>
    <p:sldId id="274" r:id="rId12"/>
    <p:sldId id="275" r:id="rId13"/>
    <p:sldId id="262" r:id="rId14"/>
    <p:sldId id="276" r:id="rId15"/>
    <p:sldId id="282" r:id="rId16"/>
    <p:sldId id="281" r:id="rId17"/>
    <p:sldId id="291" r:id="rId18"/>
    <p:sldId id="286" r:id="rId19"/>
  </p:sldIdLst>
  <p:sldSz cx="6858000" cy="9906000" type="A4"/>
  <p:notesSz cx="6799263" cy="9929813"/>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16851F85-17AD-4148-B933-0794E406C3B4}" type="datetimeFigureOut">
              <a:rPr lang="en-GB" smtClean="0"/>
              <a:t>09/05/2025</a:t>
            </a:fld>
            <a:endParaRPr lang="en-GB" dirty="0"/>
          </a:p>
        </p:txBody>
      </p:sp>
      <p:sp>
        <p:nvSpPr>
          <p:cNvPr id="4" name="Slide Image Placeholder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6C131BF-7E7F-4AE7-9D6C-486614D0D715}" type="slidenum">
              <a:rPr lang="en-GB" smtClean="0"/>
              <a:t>‹#›</a:t>
            </a:fld>
            <a:endParaRPr lang="en-GB" dirty="0"/>
          </a:p>
        </p:txBody>
      </p:sp>
    </p:spTree>
    <p:extLst>
      <p:ext uri="{BB962C8B-B14F-4D97-AF65-F5344CB8AC3E}">
        <p14:creationId xmlns:p14="http://schemas.microsoft.com/office/powerpoint/2010/main" val="255795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C131BF-7E7F-4AE7-9D6C-486614D0D715}" type="slidenum">
              <a:rPr lang="en-GB" smtClean="0"/>
              <a:t>7</a:t>
            </a:fld>
            <a:endParaRPr lang="en-GB" dirty="0"/>
          </a:p>
        </p:txBody>
      </p:sp>
    </p:spTree>
    <p:extLst>
      <p:ext uri="{BB962C8B-B14F-4D97-AF65-F5344CB8AC3E}">
        <p14:creationId xmlns:p14="http://schemas.microsoft.com/office/powerpoint/2010/main" val="407675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C131BF-7E7F-4AE7-9D6C-486614D0D715}" type="slidenum">
              <a:rPr lang="en-GB" smtClean="0"/>
              <a:t>8</a:t>
            </a:fld>
            <a:endParaRPr lang="en-GB" dirty="0"/>
          </a:p>
        </p:txBody>
      </p:sp>
    </p:spTree>
    <p:extLst>
      <p:ext uri="{BB962C8B-B14F-4D97-AF65-F5344CB8AC3E}">
        <p14:creationId xmlns:p14="http://schemas.microsoft.com/office/powerpoint/2010/main" val="245978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C131BF-7E7F-4AE7-9D6C-486614D0D715}" type="slidenum">
              <a:rPr lang="en-GB" smtClean="0"/>
              <a:t>9</a:t>
            </a:fld>
            <a:endParaRPr lang="en-GB" dirty="0"/>
          </a:p>
        </p:txBody>
      </p:sp>
    </p:spTree>
    <p:extLst>
      <p:ext uri="{BB962C8B-B14F-4D97-AF65-F5344CB8AC3E}">
        <p14:creationId xmlns:p14="http://schemas.microsoft.com/office/powerpoint/2010/main" val="206517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154"/>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144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48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367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60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083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816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563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364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010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473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298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C764DE79-268F-4C1A-8933-263129D2AF90}" type="datetimeFigureOut">
              <a:rPr lang="en-US" dirty="0"/>
              <a:t>5/9/2025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15273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23.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svg"/><Relationship Id="rId4" Type="http://schemas.microsoft.com/office/2007/relationships/hdphoto" Target="../media/hdphoto2.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395" y="6500714"/>
            <a:ext cx="6067210" cy="3046988"/>
          </a:xfrm>
          <a:prstGeom prst="rect">
            <a:avLst/>
          </a:prstGeom>
          <a:noFill/>
        </p:spPr>
        <p:txBody>
          <a:bodyPr wrap="square" rtlCol="0">
            <a:spAutoFit/>
          </a:bodyPr>
          <a:lstStyle/>
          <a:p>
            <a:pPr algn="ctr"/>
            <a:r>
              <a:rPr lang="en-GB" sz="6600" b="1" dirty="0"/>
              <a:t>Activities Day</a:t>
            </a:r>
          </a:p>
          <a:p>
            <a:pPr algn="ctr"/>
            <a:r>
              <a:rPr lang="en-GB" sz="6000" dirty="0"/>
              <a:t>July 21st and 22nd </a:t>
            </a:r>
          </a:p>
          <a:p>
            <a:pPr algn="ctr"/>
            <a:r>
              <a:rPr lang="en-GB" sz="6000" dirty="0"/>
              <a:t>2025</a:t>
            </a:r>
          </a:p>
        </p:txBody>
      </p:sp>
      <p:pic>
        <p:nvPicPr>
          <p:cNvPr id="2" name="Picture 2">
            <a:extLst>
              <a:ext uri="{FF2B5EF4-FFF2-40B4-BE49-F238E27FC236}">
                <a16:creationId xmlns:a16="http://schemas.microsoft.com/office/drawing/2014/main" id="{461620B0-53D9-016A-2082-9AE781B10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70" y="173595"/>
            <a:ext cx="5140057" cy="63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4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1F3B7CE-670A-79CE-F391-D2B560081C80}"/>
              </a:ext>
            </a:extLst>
          </p:cNvPr>
          <p:cNvSpPr txBox="1"/>
          <p:nvPr/>
        </p:nvSpPr>
        <p:spPr>
          <a:xfrm>
            <a:off x="204535" y="6637583"/>
            <a:ext cx="6471153"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pic>
        <p:nvPicPr>
          <p:cNvPr id="17" name="Picture 16" descr="A picture containing fish&#10;&#10;Description automatically generated">
            <a:extLst>
              <a:ext uri="{FF2B5EF4-FFF2-40B4-BE49-F238E27FC236}">
                <a16:creationId xmlns:a16="http://schemas.microsoft.com/office/drawing/2014/main" id="{699FF8AA-0420-7C85-8690-1BF1C26559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flipV="1">
            <a:off x="251841" y="3271298"/>
            <a:ext cx="6393999" cy="2079248"/>
          </a:xfrm>
          <a:prstGeom prst="rect">
            <a:avLst/>
          </a:prstGeom>
        </p:spPr>
      </p:pic>
      <p:sp>
        <p:nvSpPr>
          <p:cNvPr id="18" name="TextBox 17">
            <a:extLst>
              <a:ext uri="{FF2B5EF4-FFF2-40B4-BE49-F238E27FC236}">
                <a16:creationId xmlns:a16="http://schemas.microsoft.com/office/drawing/2014/main" id="{BEF0F045-D549-3DC4-984E-01CBBB4C56E2}"/>
              </a:ext>
            </a:extLst>
          </p:cNvPr>
          <p:cNvSpPr txBox="1"/>
          <p:nvPr/>
        </p:nvSpPr>
        <p:spPr>
          <a:xfrm>
            <a:off x="401743" y="3357831"/>
            <a:ext cx="48813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dirty="0">
                <a:solidFill>
                  <a:srgbClr val="FFFFFF"/>
                </a:solidFill>
                <a:latin typeface="Fave Script Bold Pro"/>
              </a:rPr>
              <a:t>Activities</a:t>
            </a:r>
          </a:p>
        </p:txBody>
      </p:sp>
      <p:sp>
        <p:nvSpPr>
          <p:cNvPr id="19" name="TextBox 18">
            <a:extLst>
              <a:ext uri="{FF2B5EF4-FFF2-40B4-BE49-F238E27FC236}">
                <a16:creationId xmlns:a16="http://schemas.microsoft.com/office/drawing/2014/main" id="{C43001A0-61FE-1C69-0DD5-896C0AEB348A}"/>
              </a:ext>
            </a:extLst>
          </p:cNvPr>
          <p:cNvSpPr txBox="1"/>
          <p:nvPr/>
        </p:nvSpPr>
        <p:spPr>
          <a:xfrm>
            <a:off x="4628146" y="3500732"/>
            <a:ext cx="1609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solidFill>
                  <a:srgbClr val="FFFFFF"/>
                </a:solidFill>
                <a:latin typeface="Fave Script Bold Pro"/>
              </a:rPr>
              <a:t>2025</a:t>
            </a:r>
          </a:p>
        </p:txBody>
      </p:sp>
      <p:pic>
        <p:nvPicPr>
          <p:cNvPr id="21" name="Picture 20">
            <a:extLst>
              <a:ext uri="{FF2B5EF4-FFF2-40B4-BE49-F238E27FC236}">
                <a16:creationId xmlns:a16="http://schemas.microsoft.com/office/drawing/2014/main" id="{E0FD0621-91D2-D4F5-B97D-3588561AE8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a:off x="272922" y="4833571"/>
            <a:ext cx="6387182" cy="1586487"/>
          </a:xfrm>
          <a:prstGeom prst="rect">
            <a:avLst/>
          </a:prstGeom>
        </p:spPr>
      </p:pic>
      <p:sp>
        <p:nvSpPr>
          <p:cNvPr id="20" name="TextBox 19"/>
          <p:cNvSpPr txBox="1"/>
          <p:nvPr/>
        </p:nvSpPr>
        <p:spPr>
          <a:xfrm>
            <a:off x="272922" y="4479717"/>
            <a:ext cx="6387182" cy="830997"/>
          </a:xfrm>
          <a:prstGeom prst="rect">
            <a:avLst/>
          </a:prstGeom>
          <a:solidFill>
            <a:schemeClr val="bg1"/>
          </a:solidFill>
        </p:spPr>
        <p:txBody>
          <a:bodyPr wrap="square" rtlCol="0">
            <a:spAutoFit/>
          </a:bodyPr>
          <a:lstStyle/>
          <a:p>
            <a:pPr algn="ctr"/>
            <a:r>
              <a:rPr lang="en-GB" sz="4800" dirty="0"/>
              <a:t>IN SCHOOL ACTIVITIES</a:t>
            </a:r>
          </a:p>
        </p:txBody>
      </p:sp>
      <p:sp>
        <p:nvSpPr>
          <p:cNvPr id="14" name="TextBox 13">
            <a:extLst>
              <a:ext uri="{FF2B5EF4-FFF2-40B4-BE49-F238E27FC236}">
                <a16:creationId xmlns:a16="http://schemas.microsoft.com/office/drawing/2014/main" id="{2BB76175-EF83-D564-FB98-9E770959DAF5}"/>
              </a:ext>
            </a:extLst>
          </p:cNvPr>
          <p:cNvSpPr txBox="1"/>
          <p:nvPr/>
        </p:nvSpPr>
        <p:spPr>
          <a:xfrm>
            <a:off x="289603" y="6672673"/>
            <a:ext cx="6363861" cy="507831"/>
          </a:xfrm>
          <a:prstGeom prst="rect">
            <a:avLst/>
          </a:prstGeom>
          <a:solidFill>
            <a:schemeClr val="accent5">
              <a:lumMod val="40000"/>
              <a:lumOff val="60000"/>
            </a:schemeClr>
          </a:solidFill>
        </p:spPr>
        <p:txBody>
          <a:bodyPr wrap="square" rtlCol="0">
            <a:spAutoFit/>
          </a:bodyPr>
          <a:lstStyle/>
          <a:p>
            <a:r>
              <a:rPr lang="en-GB" sz="2700" dirty="0">
                <a:solidFill>
                  <a:srgbClr val="002060"/>
                </a:solidFill>
                <a:latin typeface="Aharoni" panose="02010803020104030203" pitchFamily="2" charset="-79"/>
                <a:cs typeface="Aharoni" panose="02010803020104030203" pitchFamily="2" charset="-79"/>
              </a:rPr>
              <a:t>ART, CRAFTS AND DESIGN</a:t>
            </a:r>
            <a:endParaRPr lang="en-GB" sz="2700" dirty="0"/>
          </a:p>
        </p:txBody>
      </p:sp>
      <p:sp>
        <p:nvSpPr>
          <p:cNvPr id="15" name="TextBox 14">
            <a:extLst>
              <a:ext uri="{FF2B5EF4-FFF2-40B4-BE49-F238E27FC236}">
                <a16:creationId xmlns:a16="http://schemas.microsoft.com/office/drawing/2014/main" id="{BBF02460-D6D0-E84B-2BC4-E09F31B02E27}"/>
              </a:ext>
            </a:extLst>
          </p:cNvPr>
          <p:cNvSpPr txBox="1"/>
          <p:nvPr/>
        </p:nvSpPr>
        <p:spPr>
          <a:xfrm>
            <a:off x="289603" y="7185878"/>
            <a:ext cx="2937585" cy="1600438"/>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Get crafty and creative with a full day art session, where you can relax and practice your favourite techniques to produce a fantastic work of art!</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None </a:t>
            </a:r>
          </a:p>
        </p:txBody>
      </p:sp>
      <p:pic>
        <p:nvPicPr>
          <p:cNvPr id="16" name="Picture 6" descr="Craft Pictures: Free Stock Images of DIY Handmade Craf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208"/>
          <a:stretch/>
        </p:blipFill>
        <p:spPr bwMode="auto">
          <a:xfrm>
            <a:off x="4223381" y="7215594"/>
            <a:ext cx="2251393" cy="20417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4D0BA30-8F3B-66F9-F5D1-DA0F684D83AD}"/>
              </a:ext>
            </a:extLst>
          </p:cNvPr>
          <p:cNvGrpSpPr/>
          <p:nvPr/>
        </p:nvGrpSpPr>
        <p:grpSpPr>
          <a:xfrm>
            <a:off x="3118980" y="7343710"/>
            <a:ext cx="1389515" cy="1752750"/>
            <a:chOff x="2593768" y="722838"/>
            <a:chExt cx="1594320" cy="2479822"/>
          </a:xfrm>
        </p:grpSpPr>
        <p:pic>
          <p:nvPicPr>
            <p:cNvPr id="23"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grpSp>
        <p:nvGrpSpPr>
          <p:cNvPr id="8" name="Group 7">
            <a:extLst>
              <a:ext uri="{FF2B5EF4-FFF2-40B4-BE49-F238E27FC236}">
                <a16:creationId xmlns:a16="http://schemas.microsoft.com/office/drawing/2014/main" id="{415B2B66-6A4B-0192-9D37-9D0BB02752C9}"/>
              </a:ext>
            </a:extLst>
          </p:cNvPr>
          <p:cNvGrpSpPr/>
          <p:nvPr/>
        </p:nvGrpSpPr>
        <p:grpSpPr>
          <a:xfrm>
            <a:off x="346111" y="8991132"/>
            <a:ext cx="2087717" cy="354307"/>
            <a:chOff x="246050" y="2667471"/>
            <a:chExt cx="2420800" cy="410835"/>
          </a:xfrm>
        </p:grpSpPr>
        <p:sp>
          <p:nvSpPr>
            <p:cNvPr id="9" name="Rectangle 8">
              <a:extLst>
                <a:ext uri="{FF2B5EF4-FFF2-40B4-BE49-F238E27FC236}">
                  <a16:creationId xmlns:a16="http://schemas.microsoft.com/office/drawing/2014/main" id="{E05AF4A3-F299-06D3-7B43-FB13F473C7AF}"/>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7861BA4-3809-C221-C8DA-A15C6E6E18FC}"/>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1" name="Rectangle 10">
              <a:extLst>
                <a:ext uri="{FF2B5EF4-FFF2-40B4-BE49-F238E27FC236}">
                  <a16:creationId xmlns:a16="http://schemas.microsoft.com/office/drawing/2014/main" id="{C7BE0558-6112-F8EA-6B0C-C949B55668D5}"/>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2" name="Rectangle 11">
              <a:extLst>
                <a:ext uri="{FF2B5EF4-FFF2-40B4-BE49-F238E27FC236}">
                  <a16:creationId xmlns:a16="http://schemas.microsoft.com/office/drawing/2014/main" id="{5EC86E70-F7E5-B686-8C20-CEA2B4400D8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a:extLst>
              <a:ext uri="{FF2B5EF4-FFF2-40B4-BE49-F238E27FC236}">
                <a16:creationId xmlns:a16="http://schemas.microsoft.com/office/drawing/2014/main" id="{F8F21CCA-1826-3866-E3B3-08D3A1E61559}"/>
              </a:ext>
            </a:extLst>
          </p:cNvPr>
          <p:cNvSpPr txBox="1"/>
          <p:nvPr/>
        </p:nvSpPr>
        <p:spPr>
          <a:xfrm>
            <a:off x="228844" y="159080"/>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27" name="TextBox 26">
            <a:extLst>
              <a:ext uri="{FF2B5EF4-FFF2-40B4-BE49-F238E27FC236}">
                <a16:creationId xmlns:a16="http://schemas.microsoft.com/office/drawing/2014/main" id="{E06CB4CB-73B2-2591-DF4E-9E59682F3A55}"/>
              </a:ext>
            </a:extLst>
          </p:cNvPr>
          <p:cNvSpPr txBox="1"/>
          <p:nvPr/>
        </p:nvSpPr>
        <p:spPr>
          <a:xfrm>
            <a:off x="273471" y="168417"/>
            <a:ext cx="6435213"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700" dirty="0">
                <a:solidFill>
                  <a:srgbClr val="002060"/>
                </a:solidFill>
                <a:latin typeface="Aharoni" panose="02010803020104030203" pitchFamily="2" charset="-79"/>
                <a:cs typeface="Aharoni" panose="02010803020104030203" pitchFamily="2" charset="-79"/>
              </a:rPr>
              <a:t>BOWLING AND SWIMMING</a:t>
            </a:r>
            <a:endParaRPr lang="en-GB" sz="2700" dirty="0"/>
          </a:p>
        </p:txBody>
      </p:sp>
      <p:sp>
        <p:nvSpPr>
          <p:cNvPr id="28" name="TextBox 27">
            <a:extLst>
              <a:ext uri="{FF2B5EF4-FFF2-40B4-BE49-F238E27FC236}">
                <a16:creationId xmlns:a16="http://schemas.microsoft.com/office/drawing/2014/main" id="{21502DA4-8ED9-F39F-7B3B-A55FF3DF1B27}"/>
              </a:ext>
            </a:extLst>
          </p:cNvPr>
          <p:cNvSpPr txBox="1"/>
          <p:nvPr/>
        </p:nvSpPr>
        <p:spPr>
          <a:xfrm>
            <a:off x="3511064" y="716657"/>
            <a:ext cx="3205186" cy="138499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A day spent having fun at the blowing alley and then at the swimming pool.  Enjoy a chilled-out day with your mates getting strikes and making a splash</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p:txBody>
      </p:sp>
      <p:grpSp>
        <p:nvGrpSpPr>
          <p:cNvPr id="29" name="Group 28">
            <a:extLst>
              <a:ext uri="{FF2B5EF4-FFF2-40B4-BE49-F238E27FC236}">
                <a16:creationId xmlns:a16="http://schemas.microsoft.com/office/drawing/2014/main" id="{F1E6DFD4-4195-E1AB-8886-14D48C976AA4}"/>
              </a:ext>
            </a:extLst>
          </p:cNvPr>
          <p:cNvGrpSpPr/>
          <p:nvPr/>
        </p:nvGrpSpPr>
        <p:grpSpPr>
          <a:xfrm>
            <a:off x="348502" y="2655837"/>
            <a:ext cx="2087717" cy="354307"/>
            <a:chOff x="246050" y="2667471"/>
            <a:chExt cx="2420800" cy="410835"/>
          </a:xfrm>
        </p:grpSpPr>
        <p:sp>
          <p:nvSpPr>
            <p:cNvPr id="30" name="Rectangle 29">
              <a:extLst>
                <a:ext uri="{FF2B5EF4-FFF2-40B4-BE49-F238E27FC236}">
                  <a16:creationId xmlns:a16="http://schemas.microsoft.com/office/drawing/2014/main" id="{A38A26C2-AE5B-D997-BEEB-8B7F11843625}"/>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31DAA493-CA99-5B20-E1D9-C532DD5ADD51}"/>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2" name="Rectangle 31">
              <a:extLst>
                <a:ext uri="{FF2B5EF4-FFF2-40B4-BE49-F238E27FC236}">
                  <a16:creationId xmlns:a16="http://schemas.microsoft.com/office/drawing/2014/main" id="{35E391A0-8A50-8BC7-7F43-77604E95418F}"/>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3" name="Rectangle 32">
              <a:extLst>
                <a:ext uri="{FF2B5EF4-FFF2-40B4-BE49-F238E27FC236}">
                  <a16:creationId xmlns:a16="http://schemas.microsoft.com/office/drawing/2014/main" id="{F313B0EF-6B08-35DC-6A6C-20D972C9B679}"/>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6D414951-2D67-FD0D-72F9-409C8F4CD31B}"/>
              </a:ext>
            </a:extLst>
          </p:cNvPr>
          <p:cNvGrpSpPr/>
          <p:nvPr/>
        </p:nvGrpSpPr>
        <p:grpSpPr>
          <a:xfrm>
            <a:off x="2121548" y="623206"/>
            <a:ext cx="1389515" cy="1752750"/>
            <a:chOff x="2593768" y="722838"/>
            <a:chExt cx="1594320" cy="2479822"/>
          </a:xfrm>
        </p:grpSpPr>
        <p:pic>
          <p:nvPicPr>
            <p:cNvPr id="36" name="Picture 6" descr="See the source image">
              <a:extLst>
                <a:ext uri="{FF2B5EF4-FFF2-40B4-BE49-F238E27FC236}">
                  <a16:creationId xmlns:a16="http://schemas.microsoft.com/office/drawing/2014/main" id="{0824E98B-DDB2-DCAA-EC86-EC475D03BDB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910ED50-BAA8-791D-B3AB-1C0BDCB0113C}"/>
                </a:ext>
              </a:extLst>
            </p:cNvPr>
            <p:cNvSpPr txBox="1"/>
            <p:nvPr/>
          </p:nvSpPr>
          <p:spPr>
            <a:xfrm rot="20565393">
              <a:off x="3037331" y="2135261"/>
              <a:ext cx="918821" cy="478992"/>
            </a:xfrm>
            <a:prstGeom prst="rect">
              <a:avLst/>
            </a:prstGeom>
            <a:noFill/>
          </p:spPr>
          <p:txBody>
            <a:bodyPr wrap="square" lIns="91440" tIns="45720" rIns="91440" bIns="45720" rtlCol="0" anchor="t">
              <a:spAutoFit/>
            </a:bodyPr>
            <a:lstStyle/>
            <a:p>
              <a:r>
                <a:rPr lang="en-GB" sz="1600" b="1" dirty="0">
                  <a:solidFill>
                    <a:schemeClr val="bg1"/>
                  </a:solidFill>
                </a:rPr>
                <a:t>£15.00</a:t>
              </a:r>
            </a:p>
          </p:txBody>
        </p:sp>
      </p:grpSp>
      <p:pic>
        <p:nvPicPr>
          <p:cNvPr id="42" name="Graphic 41" descr="Checkmark with solid fill">
            <a:extLst>
              <a:ext uri="{FF2B5EF4-FFF2-40B4-BE49-F238E27FC236}">
                <a16:creationId xmlns:a16="http://schemas.microsoft.com/office/drawing/2014/main" id="{FFB37F9E-A6CB-9D2F-0A70-82C2AD8CD4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921" y="2680128"/>
            <a:ext cx="364189" cy="364189"/>
          </a:xfrm>
          <a:prstGeom prst="rect">
            <a:avLst/>
          </a:prstGeom>
        </p:spPr>
      </p:pic>
      <p:pic>
        <p:nvPicPr>
          <p:cNvPr id="43" name="Graphic 42" descr="Checkmark with solid fill">
            <a:extLst>
              <a:ext uri="{FF2B5EF4-FFF2-40B4-BE49-F238E27FC236}">
                <a16:creationId xmlns:a16="http://schemas.microsoft.com/office/drawing/2014/main" id="{BCDC438C-9CDF-4FDB-5DC8-B860A3F03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3054" y="2650137"/>
            <a:ext cx="364189" cy="364189"/>
          </a:xfrm>
          <a:prstGeom prst="rect">
            <a:avLst/>
          </a:prstGeom>
        </p:spPr>
      </p:pic>
      <p:pic>
        <p:nvPicPr>
          <p:cNvPr id="44" name="Graphic 43" descr="Checkmark with solid fill">
            <a:extLst>
              <a:ext uri="{FF2B5EF4-FFF2-40B4-BE49-F238E27FC236}">
                <a16:creationId xmlns:a16="http://schemas.microsoft.com/office/drawing/2014/main" id="{438463A7-1571-354C-9D5C-5DFCBDF135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781" y="8990209"/>
            <a:ext cx="364189" cy="364189"/>
          </a:xfrm>
          <a:prstGeom prst="rect">
            <a:avLst/>
          </a:prstGeom>
        </p:spPr>
      </p:pic>
      <p:pic>
        <p:nvPicPr>
          <p:cNvPr id="45" name="Graphic 44" descr="Checkmark with solid fill">
            <a:extLst>
              <a:ext uri="{FF2B5EF4-FFF2-40B4-BE49-F238E27FC236}">
                <a16:creationId xmlns:a16="http://schemas.microsoft.com/office/drawing/2014/main" id="{FDB5CC48-0511-04C1-7DB0-D218DAB08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8959" y="8979732"/>
            <a:ext cx="364189" cy="364189"/>
          </a:xfrm>
          <a:prstGeom prst="rect">
            <a:avLst/>
          </a:prstGeom>
        </p:spPr>
      </p:pic>
      <p:pic>
        <p:nvPicPr>
          <p:cNvPr id="1026" name="Picture 2" descr="Bowling Strike bunt Poster">
            <a:extLst>
              <a:ext uri="{FF2B5EF4-FFF2-40B4-BE49-F238E27FC236}">
                <a16:creationId xmlns:a16="http://schemas.microsoft.com/office/drawing/2014/main" id="{847FD559-F261-8380-7181-EA7E607BAAD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39" r="5197" b="11222"/>
          <a:stretch/>
        </p:blipFill>
        <p:spPr bwMode="auto">
          <a:xfrm>
            <a:off x="421740" y="608717"/>
            <a:ext cx="1877008" cy="190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7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FB00C-8612-DCE5-ABC3-8C8EF17541B9}"/>
              </a:ext>
            </a:extLst>
          </p:cNvPr>
          <p:cNvSpPr txBox="1"/>
          <p:nvPr/>
        </p:nvSpPr>
        <p:spPr>
          <a:xfrm>
            <a:off x="186345" y="3460732"/>
            <a:ext cx="6485309"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panose="020F0502020204030204"/>
            </a:endParaRPr>
          </a:p>
          <a:p>
            <a:endParaRPr lang="en-GB" dirty="0">
              <a:cs typeface="Calibri" panose="020F0502020204030204"/>
            </a:endParaRPr>
          </a:p>
          <a:p>
            <a:endParaRPr lang="en-GB" dirty="0"/>
          </a:p>
          <a:p>
            <a:endParaRPr lang="en-GB" dirty="0"/>
          </a:p>
          <a:p>
            <a:endParaRPr lang="en-GB" dirty="0"/>
          </a:p>
          <a:p>
            <a:endParaRPr lang="en-GB" dirty="0"/>
          </a:p>
          <a:p>
            <a:endParaRPr lang="en-GB" dirty="0"/>
          </a:p>
          <a:p>
            <a:endParaRPr lang="en-GB" dirty="0">
              <a:cs typeface="Calibri" panose="020F0502020204030204"/>
            </a:endParaRPr>
          </a:p>
          <a:p>
            <a:endParaRPr lang="en-GB" dirty="0">
              <a:cs typeface="Calibri" panose="020F0502020204030204"/>
            </a:endParaRPr>
          </a:p>
        </p:txBody>
      </p:sp>
      <p:sp>
        <p:nvSpPr>
          <p:cNvPr id="6" name="TextBox 5">
            <a:extLst>
              <a:ext uri="{FF2B5EF4-FFF2-40B4-BE49-F238E27FC236}">
                <a16:creationId xmlns:a16="http://schemas.microsoft.com/office/drawing/2014/main" id="{21F3B7CE-670A-79CE-F391-D2B560081C80}"/>
              </a:ext>
            </a:extLst>
          </p:cNvPr>
          <p:cNvSpPr txBox="1"/>
          <p:nvPr/>
        </p:nvSpPr>
        <p:spPr>
          <a:xfrm>
            <a:off x="204535" y="6637583"/>
            <a:ext cx="6471153"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7" name="TextBox 6">
            <a:extLst>
              <a:ext uri="{FF2B5EF4-FFF2-40B4-BE49-F238E27FC236}">
                <a16:creationId xmlns:a16="http://schemas.microsoft.com/office/drawing/2014/main" id="{2BB76175-EF83-D564-FB98-9E770959DAF5}"/>
              </a:ext>
            </a:extLst>
          </p:cNvPr>
          <p:cNvSpPr txBox="1"/>
          <p:nvPr/>
        </p:nvSpPr>
        <p:spPr>
          <a:xfrm>
            <a:off x="311324" y="6703126"/>
            <a:ext cx="4728509" cy="523220"/>
          </a:xfrm>
          <a:prstGeom prst="rect">
            <a:avLst/>
          </a:prstGeom>
          <a:solidFill>
            <a:schemeClr val="accent5">
              <a:lumMod val="40000"/>
              <a:lumOff val="60000"/>
            </a:schemeClr>
          </a:solidFill>
        </p:spPr>
        <p:txBody>
          <a:bodyPr wrap="square" rtlCol="0">
            <a:spAutoFit/>
          </a:bodyPr>
          <a:lstStyle/>
          <a:p>
            <a:r>
              <a:rPr lang="en-GB" sz="2800" dirty="0">
                <a:solidFill>
                  <a:srgbClr val="002060"/>
                </a:solidFill>
                <a:latin typeface="Aharoni" panose="02010803020104030203" pitchFamily="2" charset="-79"/>
                <a:cs typeface="Aharoni" panose="02010803020104030203" pitchFamily="2" charset="-79"/>
              </a:rPr>
              <a:t>WARHAMMER</a:t>
            </a:r>
            <a:endParaRPr lang="en-GB" sz="2000" dirty="0"/>
          </a:p>
        </p:txBody>
      </p:sp>
      <p:sp>
        <p:nvSpPr>
          <p:cNvPr id="2" name="TextBox 1">
            <a:extLst>
              <a:ext uri="{FF2B5EF4-FFF2-40B4-BE49-F238E27FC236}">
                <a16:creationId xmlns:a16="http://schemas.microsoft.com/office/drawing/2014/main" id="{97C46A95-A308-4767-B68F-DE4FBC0D2025}"/>
              </a:ext>
            </a:extLst>
          </p:cNvPr>
          <p:cNvSpPr txBox="1"/>
          <p:nvPr/>
        </p:nvSpPr>
        <p:spPr>
          <a:xfrm>
            <a:off x="190380" y="260687"/>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STEM FUN</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40" name="TextBox 39">
            <a:extLst>
              <a:ext uri="{FF2B5EF4-FFF2-40B4-BE49-F238E27FC236}">
                <a16:creationId xmlns:a16="http://schemas.microsoft.com/office/drawing/2014/main" id="{BBF02460-D6D0-E84B-2BC4-E09F31B02E27}"/>
              </a:ext>
            </a:extLst>
          </p:cNvPr>
          <p:cNvSpPr txBox="1"/>
          <p:nvPr/>
        </p:nvSpPr>
        <p:spPr>
          <a:xfrm>
            <a:off x="259808" y="940019"/>
            <a:ext cx="2981719" cy="1600438"/>
          </a:xfrm>
          <a:prstGeom prst="rect">
            <a:avLst/>
          </a:prstGeom>
          <a:solidFill>
            <a:schemeClr val="accent5">
              <a:lumMod val="40000"/>
              <a:lumOff val="60000"/>
            </a:schemeClr>
          </a:solidFill>
        </p:spPr>
        <p:txBody>
          <a:bodyPr wrap="square" rtlCol="0">
            <a:spAutoFit/>
          </a:bodyPr>
          <a:lstStyle/>
          <a:p>
            <a:pPr fontAlgn="base"/>
            <a:r>
              <a:rPr lang="en-GB" sz="1400" b="1" dirty="0">
                <a:latin typeface="Abadi Extra Light" panose="020B0204020104020204" pitchFamily="34" charset="0"/>
                <a:ea typeface="Arial" panose="020B0604020202020204" pitchFamily="34" charset="0"/>
              </a:rPr>
              <a:t>Get creative and have fun completing a number of mini challenges and activities!  Test you STEM skills and understanding over a full day's fun.</a:t>
            </a:r>
          </a:p>
          <a:p>
            <a:br>
              <a:rPr lang="en-GB" sz="1400" dirty="0"/>
            </a:br>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None</a:t>
            </a:r>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pic>
        <p:nvPicPr>
          <p:cNvPr id="5122" name="Picture 2" descr="Fun STEM Activities for Kids: Science | Time4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25473" r="24693"/>
          <a:stretch/>
        </p:blipFill>
        <p:spPr bwMode="auto">
          <a:xfrm>
            <a:off x="4214487" y="625882"/>
            <a:ext cx="2404172" cy="231306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356407A2-A2DF-806A-FB1E-38D82B161891}"/>
              </a:ext>
            </a:extLst>
          </p:cNvPr>
          <p:cNvGrpSpPr/>
          <p:nvPr/>
        </p:nvGrpSpPr>
        <p:grpSpPr>
          <a:xfrm>
            <a:off x="3140700" y="869873"/>
            <a:ext cx="1321146" cy="1956174"/>
            <a:chOff x="3017308" y="-1300044"/>
            <a:chExt cx="1506853" cy="2343774"/>
          </a:xfrm>
        </p:grpSpPr>
        <p:pic>
          <p:nvPicPr>
            <p:cNvPr id="38"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BAFD294-C880-E6D1-C9CD-AE5ADB78E3BC}"/>
                </a:ext>
              </a:extLst>
            </p:cNvPr>
            <p:cNvSpPr txBox="1"/>
            <p:nvPr/>
          </p:nvSpPr>
          <p:spPr>
            <a:xfrm rot="20378606">
              <a:off x="3426472" y="-32596"/>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sp>
        <p:nvSpPr>
          <p:cNvPr id="21" name="TextBox 20">
            <a:extLst>
              <a:ext uri="{FF2B5EF4-FFF2-40B4-BE49-F238E27FC236}">
                <a16:creationId xmlns:a16="http://schemas.microsoft.com/office/drawing/2014/main" id="{54121B10-194B-CAD4-8BC8-E6C13C596C6A}"/>
              </a:ext>
            </a:extLst>
          </p:cNvPr>
          <p:cNvSpPr txBox="1"/>
          <p:nvPr/>
        </p:nvSpPr>
        <p:spPr>
          <a:xfrm>
            <a:off x="204535" y="3464110"/>
            <a:ext cx="6485309"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SHOW STOPPER BAKING</a:t>
            </a:r>
            <a:endParaRPr lang="en-GB" dirty="0"/>
          </a:p>
        </p:txBody>
      </p:sp>
      <p:sp>
        <p:nvSpPr>
          <p:cNvPr id="22" name="TextBox 21">
            <a:extLst>
              <a:ext uri="{FF2B5EF4-FFF2-40B4-BE49-F238E27FC236}">
                <a16:creationId xmlns:a16="http://schemas.microsoft.com/office/drawing/2014/main" id="{BBF02460-D6D0-E84B-2BC4-E09F31B02E27}"/>
              </a:ext>
            </a:extLst>
          </p:cNvPr>
          <p:cNvSpPr txBox="1"/>
          <p:nvPr/>
        </p:nvSpPr>
        <p:spPr>
          <a:xfrm>
            <a:off x="3745666" y="4031228"/>
            <a:ext cx="2937585" cy="1600438"/>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Make, bake and decorate your own summer celebration cake to celebrate the sunny happy days of summer!. </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a:p>
            <a:r>
              <a:rPr lang="en-GB" sz="1400" b="1" dirty="0">
                <a:latin typeface="Abadi Extra Light" panose="020B0204020104020204" pitchFamily="34" charset="0"/>
                <a:ea typeface="Arial" panose="020B0604020202020204" pitchFamily="34" charset="0"/>
              </a:rPr>
              <a:t>Additional requirements: Ingredients to brought in from home.</a:t>
            </a:r>
          </a:p>
        </p:txBody>
      </p:sp>
      <p:pic>
        <p:nvPicPr>
          <p:cNvPr id="5124" name="Picture 4" descr="Eton mess cake reci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64" r="11353"/>
          <a:stretch/>
        </p:blipFill>
        <p:spPr bwMode="auto">
          <a:xfrm>
            <a:off x="426927" y="4147823"/>
            <a:ext cx="2378257" cy="20070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4D0BA30-8F3B-66F9-F5D1-DA0F684D83AD}"/>
              </a:ext>
            </a:extLst>
          </p:cNvPr>
          <p:cNvGrpSpPr/>
          <p:nvPr/>
        </p:nvGrpSpPr>
        <p:grpSpPr>
          <a:xfrm>
            <a:off x="2361283" y="4119024"/>
            <a:ext cx="1389515" cy="1752750"/>
            <a:chOff x="2593768" y="722838"/>
            <a:chExt cx="1594320" cy="2479822"/>
          </a:xfrm>
        </p:grpSpPr>
        <p:pic>
          <p:nvPicPr>
            <p:cNvPr id="15"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pic>
        <p:nvPicPr>
          <p:cNvPr id="5126" name="Picture 6" descr="How To Build Warhammer models- Everything you need to know! - YouTube"/>
          <p:cNvPicPr>
            <a:picLocks noChangeAspect="1" noChangeArrowheads="1"/>
          </p:cNvPicPr>
          <p:nvPr/>
        </p:nvPicPr>
        <p:blipFill rotWithShape="1">
          <a:blip r:embed="rId6">
            <a:extLst>
              <a:ext uri="{28A0092B-C50C-407E-A947-70E740481C1C}">
                <a14:useLocalDpi xmlns:a14="http://schemas.microsoft.com/office/drawing/2010/main" val="0"/>
              </a:ext>
            </a:extLst>
          </a:blip>
          <a:srcRect l="13762" r="14620"/>
          <a:stretch/>
        </p:blipFill>
        <p:spPr bwMode="auto">
          <a:xfrm>
            <a:off x="3947078" y="7165968"/>
            <a:ext cx="2548520" cy="200230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BF02460-D6D0-E84B-2BC4-E09F31B02E27}"/>
              </a:ext>
            </a:extLst>
          </p:cNvPr>
          <p:cNvSpPr txBox="1"/>
          <p:nvPr/>
        </p:nvSpPr>
        <p:spPr>
          <a:xfrm>
            <a:off x="316300" y="7218535"/>
            <a:ext cx="2937585" cy="1600438"/>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Enjoy a day full of painting model characters and playing Warhammer.</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20</a:t>
            </a:r>
          </a:p>
          <a:p>
            <a:r>
              <a:rPr lang="en-GB" sz="1400" b="1" dirty="0">
                <a:latin typeface="Abadi Extra Light" panose="020B0204020104020204" pitchFamily="34" charset="0"/>
                <a:ea typeface="Arial" panose="020B0604020202020204" pitchFamily="34" charset="0"/>
              </a:rPr>
              <a:t>Additional requirements: None – Feel free to bring in personal Warhammer figures to play.</a:t>
            </a:r>
          </a:p>
        </p:txBody>
      </p:sp>
      <p:grpSp>
        <p:nvGrpSpPr>
          <p:cNvPr id="23" name="Group 22">
            <a:extLst>
              <a:ext uri="{FF2B5EF4-FFF2-40B4-BE49-F238E27FC236}">
                <a16:creationId xmlns:a16="http://schemas.microsoft.com/office/drawing/2014/main" id="{356407A2-A2DF-806A-FB1E-38D82B161891}"/>
              </a:ext>
            </a:extLst>
          </p:cNvPr>
          <p:cNvGrpSpPr/>
          <p:nvPr/>
        </p:nvGrpSpPr>
        <p:grpSpPr>
          <a:xfrm>
            <a:off x="3148261" y="7245639"/>
            <a:ext cx="1321146" cy="1956174"/>
            <a:chOff x="3198688" y="-1895482"/>
            <a:chExt cx="1506853" cy="2343774"/>
          </a:xfrm>
        </p:grpSpPr>
        <p:pic>
          <p:nvPicPr>
            <p:cNvPr id="24"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198688" y="-1895482"/>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BAFD294-C880-E6D1-C9CD-AE5ADB78E3BC}"/>
                </a:ext>
              </a:extLst>
            </p:cNvPr>
            <p:cNvSpPr txBox="1"/>
            <p:nvPr/>
          </p:nvSpPr>
          <p:spPr>
            <a:xfrm rot="20378606">
              <a:off x="3582826" y="-561548"/>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grpSp>
        <p:nvGrpSpPr>
          <p:cNvPr id="3" name="Group 2">
            <a:extLst>
              <a:ext uri="{FF2B5EF4-FFF2-40B4-BE49-F238E27FC236}">
                <a16:creationId xmlns:a16="http://schemas.microsoft.com/office/drawing/2014/main" id="{BAEA1559-826C-326A-2B34-CAFAB4C68250}"/>
              </a:ext>
            </a:extLst>
          </p:cNvPr>
          <p:cNvGrpSpPr/>
          <p:nvPr/>
        </p:nvGrpSpPr>
        <p:grpSpPr>
          <a:xfrm>
            <a:off x="362402" y="9051187"/>
            <a:ext cx="2087717" cy="354307"/>
            <a:chOff x="246050" y="2667471"/>
            <a:chExt cx="2420800" cy="410835"/>
          </a:xfrm>
        </p:grpSpPr>
        <p:sp>
          <p:nvSpPr>
            <p:cNvPr id="5" name="Rectangle 4">
              <a:extLst>
                <a:ext uri="{FF2B5EF4-FFF2-40B4-BE49-F238E27FC236}">
                  <a16:creationId xmlns:a16="http://schemas.microsoft.com/office/drawing/2014/main" id="{F5BEEFE4-7826-AB89-C3E7-0B736440AA59}"/>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464876E-1888-C680-A3C6-1EA22700B081}"/>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9" name="Rectangle 8">
              <a:extLst>
                <a:ext uri="{FF2B5EF4-FFF2-40B4-BE49-F238E27FC236}">
                  <a16:creationId xmlns:a16="http://schemas.microsoft.com/office/drawing/2014/main" id="{E2FF8FE8-DABC-9C93-7B65-214D0095C296}"/>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0" name="Rectangle 9">
              <a:extLst>
                <a:ext uri="{FF2B5EF4-FFF2-40B4-BE49-F238E27FC236}">
                  <a16:creationId xmlns:a16="http://schemas.microsoft.com/office/drawing/2014/main" id="{4DE83655-0BE6-50DE-A960-26D537DCC3C3}"/>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7F542F13-4AE6-C600-9527-1930443CD7D2}"/>
              </a:ext>
            </a:extLst>
          </p:cNvPr>
          <p:cNvGrpSpPr/>
          <p:nvPr/>
        </p:nvGrpSpPr>
        <p:grpSpPr>
          <a:xfrm>
            <a:off x="4461846" y="5856042"/>
            <a:ext cx="2087717" cy="354307"/>
            <a:chOff x="246050" y="2667471"/>
            <a:chExt cx="2420800" cy="410835"/>
          </a:xfrm>
        </p:grpSpPr>
        <p:sp>
          <p:nvSpPr>
            <p:cNvPr id="12" name="Rectangle 11">
              <a:extLst>
                <a:ext uri="{FF2B5EF4-FFF2-40B4-BE49-F238E27FC236}">
                  <a16:creationId xmlns:a16="http://schemas.microsoft.com/office/drawing/2014/main" id="{7A7B2352-78A3-C925-C347-1EA8EEA2DF27}"/>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30EFFAE-9A74-6E69-C859-DD3665150C9A}"/>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7" name="Rectangle 16">
              <a:extLst>
                <a:ext uri="{FF2B5EF4-FFF2-40B4-BE49-F238E27FC236}">
                  <a16:creationId xmlns:a16="http://schemas.microsoft.com/office/drawing/2014/main" id="{06AE7DE0-3866-864A-CC7E-0AACAD15CC48}"/>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8" name="Rectangle 17">
              <a:extLst>
                <a:ext uri="{FF2B5EF4-FFF2-40B4-BE49-F238E27FC236}">
                  <a16:creationId xmlns:a16="http://schemas.microsoft.com/office/drawing/2014/main" id="{832DF438-259D-F02E-6846-A2B8E0635831}"/>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35CA6D60-2647-F765-9D71-32E5EF4989F9}"/>
              </a:ext>
            </a:extLst>
          </p:cNvPr>
          <p:cNvGrpSpPr/>
          <p:nvPr/>
        </p:nvGrpSpPr>
        <p:grpSpPr>
          <a:xfrm>
            <a:off x="362402" y="2761792"/>
            <a:ext cx="2087717" cy="354307"/>
            <a:chOff x="246050" y="2667471"/>
            <a:chExt cx="2420800" cy="410835"/>
          </a:xfrm>
        </p:grpSpPr>
        <p:sp>
          <p:nvSpPr>
            <p:cNvPr id="20" name="Rectangle 19">
              <a:extLst>
                <a:ext uri="{FF2B5EF4-FFF2-40B4-BE49-F238E27FC236}">
                  <a16:creationId xmlns:a16="http://schemas.microsoft.com/office/drawing/2014/main" id="{1CE54523-9674-0F40-34B1-1A27DC536D63}"/>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E9AFF6E-32D2-2571-C9F5-8175FC716D00}"/>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27" name="Rectangle 26">
              <a:extLst>
                <a:ext uri="{FF2B5EF4-FFF2-40B4-BE49-F238E27FC236}">
                  <a16:creationId xmlns:a16="http://schemas.microsoft.com/office/drawing/2014/main" id="{925B45C4-7545-90A1-0870-6CAC62B5BD28}"/>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29" name="Rectangle 28">
              <a:extLst>
                <a:ext uri="{FF2B5EF4-FFF2-40B4-BE49-F238E27FC236}">
                  <a16:creationId xmlns:a16="http://schemas.microsoft.com/office/drawing/2014/main" id="{3CFB37D6-98B6-337C-5F72-97B5318313BC}"/>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5" name="Graphic 34" descr="Checkmark with solid fill">
            <a:extLst>
              <a:ext uri="{FF2B5EF4-FFF2-40B4-BE49-F238E27FC236}">
                <a16:creationId xmlns:a16="http://schemas.microsoft.com/office/drawing/2014/main" id="{497D15A3-0618-E079-3977-31FB713479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2936" y="2747698"/>
            <a:ext cx="364189" cy="364189"/>
          </a:xfrm>
          <a:prstGeom prst="rect">
            <a:avLst/>
          </a:prstGeom>
        </p:spPr>
      </p:pic>
      <p:pic>
        <p:nvPicPr>
          <p:cNvPr id="36" name="Graphic 35" descr="Checkmark with solid fill">
            <a:extLst>
              <a:ext uri="{FF2B5EF4-FFF2-40B4-BE49-F238E27FC236}">
                <a16:creationId xmlns:a16="http://schemas.microsoft.com/office/drawing/2014/main" id="{6C23DA4F-7145-0A2F-CE4E-8308576D80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3095" y="2757043"/>
            <a:ext cx="364189" cy="364189"/>
          </a:xfrm>
          <a:prstGeom prst="rect">
            <a:avLst/>
          </a:prstGeom>
        </p:spPr>
      </p:pic>
      <p:pic>
        <p:nvPicPr>
          <p:cNvPr id="41" name="Graphic 40" descr="Checkmark with solid fill">
            <a:extLst>
              <a:ext uri="{FF2B5EF4-FFF2-40B4-BE49-F238E27FC236}">
                <a16:creationId xmlns:a16="http://schemas.microsoft.com/office/drawing/2014/main" id="{92940ABB-7587-BDB5-AFAA-BA67EB228F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6034" y="5862013"/>
            <a:ext cx="364189" cy="364189"/>
          </a:xfrm>
          <a:prstGeom prst="rect">
            <a:avLst/>
          </a:prstGeom>
        </p:spPr>
      </p:pic>
      <p:pic>
        <p:nvPicPr>
          <p:cNvPr id="42" name="Graphic 41" descr="Checkmark with solid fill">
            <a:extLst>
              <a:ext uri="{FF2B5EF4-FFF2-40B4-BE49-F238E27FC236}">
                <a16:creationId xmlns:a16="http://schemas.microsoft.com/office/drawing/2014/main" id="{FD2FC75C-7515-2250-9735-45CCC3FD4A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49709" y="5844079"/>
            <a:ext cx="364189" cy="364189"/>
          </a:xfrm>
          <a:prstGeom prst="rect">
            <a:avLst/>
          </a:prstGeom>
        </p:spPr>
      </p:pic>
      <p:pic>
        <p:nvPicPr>
          <p:cNvPr id="43" name="Graphic 42" descr="Checkmark with solid fill">
            <a:extLst>
              <a:ext uri="{FF2B5EF4-FFF2-40B4-BE49-F238E27FC236}">
                <a16:creationId xmlns:a16="http://schemas.microsoft.com/office/drawing/2014/main" id="{ADDE1FEF-F7D9-9FCD-73B4-C39FC0078E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184" y="9045486"/>
            <a:ext cx="364189" cy="364189"/>
          </a:xfrm>
          <a:prstGeom prst="rect">
            <a:avLst/>
          </a:prstGeom>
        </p:spPr>
      </p:pic>
      <p:pic>
        <p:nvPicPr>
          <p:cNvPr id="44" name="Graphic 43" descr="Checkmark with solid fill">
            <a:extLst>
              <a:ext uri="{FF2B5EF4-FFF2-40B4-BE49-F238E27FC236}">
                <a16:creationId xmlns:a16="http://schemas.microsoft.com/office/drawing/2014/main" id="{5D0F4315-5346-F6BB-07A6-4BAA264F16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2935" y="9019718"/>
            <a:ext cx="364189" cy="364189"/>
          </a:xfrm>
          <a:prstGeom prst="rect">
            <a:avLst/>
          </a:prstGeom>
        </p:spPr>
      </p:pic>
    </p:spTree>
    <p:extLst>
      <p:ext uri="{BB962C8B-B14F-4D97-AF65-F5344CB8AC3E}">
        <p14:creationId xmlns:p14="http://schemas.microsoft.com/office/powerpoint/2010/main" val="62395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FB00C-8612-DCE5-ABC3-8C8EF17541B9}"/>
              </a:ext>
            </a:extLst>
          </p:cNvPr>
          <p:cNvSpPr txBox="1"/>
          <p:nvPr/>
        </p:nvSpPr>
        <p:spPr>
          <a:xfrm>
            <a:off x="190379" y="3459333"/>
            <a:ext cx="6485309"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panose="020F0502020204030204"/>
            </a:endParaRPr>
          </a:p>
          <a:p>
            <a:endParaRPr lang="en-GB" dirty="0">
              <a:cs typeface="Calibri" panose="020F0502020204030204"/>
            </a:endParaRPr>
          </a:p>
          <a:p>
            <a:endParaRPr lang="en-GB" dirty="0"/>
          </a:p>
          <a:p>
            <a:endParaRPr lang="en-GB" dirty="0"/>
          </a:p>
          <a:p>
            <a:endParaRPr lang="en-GB" dirty="0"/>
          </a:p>
          <a:p>
            <a:endParaRPr lang="en-GB" dirty="0"/>
          </a:p>
          <a:p>
            <a:endParaRPr lang="en-GB" dirty="0"/>
          </a:p>
          <a:p>
            <a:endParaRPr lang="en-GB" dirty="0">
              <a:cs typeface="Calibri" panose="020F0502020204030204"/>
            </a:endParaRPr>
          </a:p>
          <a:p>
            <a:endParaRPr lang="en-GB" dirty="0">
              <a:cs typeface="Calibri" panose="020F0502020204030204"/>
            </a:endParaRPr>
          </a:p>
        </p:txBody>
      </p:sp>
      <p:sp>
        <p:nvSpPr>
          <p:cNvPr id="6" name="TextBox 5">
            <a:extLst>
              <a:ext uri="{FF2B5EF4-FFF2-40B4-BE49-F238E27FC236}">
                <a16:creationId xmlns:a16="http://schemas.microsoft.com/office/drawing/2014/main" id="{21F3B7CE-670A-79CE-F391-D2B560081C80}"/>
              </a:ext>
            </a:extLst>
          </p:cNvPr>
          <p:cNvSpPr txBox="1"/>
          <p:nvPr/>
        </p:nvSpPr>
        <p:spPr>
          <a:xfrm>
            <a:off x="226564" y="6671899"/>
            <a:ext cx="6471153"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2" name="TextBox 1">
            <a:extLst>
              <a:ext uri="{FF2B5EF4-FFF2-40B4-BE49-F238E27FC236}">
                <a16:creationId xmlns:a16="http://schemas.microsoft.com/office/drawing/2014/main" id="{97C46A95-A308-4767-B68F-DE4FBC0D2025}"/>
              </a:ext>
            </a:extLst>
          </p:cNvPr>
          <p:cNvSpPr txBox="1"/>
          <p:nvPr/>
        </p:nvSpPr>
        <p:spPr>
          <a:xfrm>
            <a:off x="204535" y="218730"/>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SPORTS – FOOTBALL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 </a:t>
            </a: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40" name="TextBox 39">
            <a:extLst>
              <a:ext uri="{FF2B5EF4-FFF2-40B4-BE49-F238E27FC236}">
                <a16:creationId xmlns:a16="http://schemas.microsoft.com/office/drawing/2014/main" id="{BBF02460-D6D0-E84B-2BC4-E09F31B02E27}"/>
              </a:ext>
            </a:extLst>
          </p:cNvPr>
          <p:cNvSpPr txBox="1"/>
          <p:nvPr/>
        </p:nvSpPr>
        <p:spPr>
          <a:xfrm>
            <a:off x="284994" y="645232"/>
            <a:ext cx="2981719" cy="1815882"/>
          </a:xfrm>
          <a:prstGeom prst="rect">
            <a:avLst/>
          </a:prstGeom>
          <a:solidFill>
            <a:schemeClr val="accent5">
              <a:lumMod val="40000"/>
              <a:lumOff val="60000"/>
            </a:schemeClr>
          </a:solidFill>
        </p:spPr>
        <p:txBody>
          <a:bodyPr wrap="square" rtlCol="0">
            <a:spAutoFit/>
          </a:bodyPr>
          <a:lstStyle/>
          <a:p>
            <a:pPr fontAlgn="base"/>
            <a:r>
              <a:rPr lang="en-GB" sz="1400" b="1" dirty="0">
                <a:latin typeface="Abadi Extra Light" panose="020B0204020104020204" pitchFamily="34" charset="0"/>
                <a:ea typeface="Arial" panose="020B0604020202020204" pitchFamily="34" charset="0"/>
              </a:rPr>
              <a:t>Showcase your skills and battle it out on the Astroturf for a day of friendly, competitive football. </a:t>
            </a:r>
          </a:p>
          <a:p>
            <a:br>
              <a:rPr lang="en-GB" sz="1400" dirty="0"/>
            </a:br>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PE kit, sun protection, water bottle and suitable footwear. </a:t>
            </a:r>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4121B10-194B-CAD4-8BC8-E6C13C596C6A}"/>
              </a:ext>
            </a:extLst>
          </p:cNvPr>
          <p:cNvSpPr txBox="1"/>
          <p:nvPr/>
        </p:nvSpPr>
        <p:spPr>
          <a:xfrm>
            <a:off x="290498" y="3527255"/>
            <a:ext cx="6242962"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SPORTS - MULTISPORT</a:t>
            </a:r>
            <a:endParaRPr lang="en-GB" dirty="0"/>
          </a:p>
        </p:txBody>
      </p:sp>
      <p:sp>
        <p:nvSpPr>
          <p:cNvPr id="22" name="TextBox 21">
            <a:extLst>
              <a:ext uri="{FF2B5EF4-FFF2-40B4-BE49-F238E27FC236}">
                <a16:creationId xmlns:a16="http://schemas.microsoft.com/office/drawing/2014/main" id="{BBF02460-D6D0-E84B-2BC4-E09F31B02E27}"/>
              </a:ext>
            </a:extLst>
          </p:cNvPr>
          <p:cNvSpPr txBox="1"/>
          <p:nvPr/>
        </p:nvSpPr>
        <p:spPr>
          <a:xfrm>
            <a:off x="3745666" y="4031228"/>
            <a:ext cx="2937585" cy="203132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Have fun with friends, taking part in a range of sports on offer, including Dodgeball, Basketball, Badminton and Table Tennis.</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PE kit, sun </a:t>
            </a:r>
            <a:r>
              <a:rPr lang="en-GB" sz="1400" b="1" dirty="0" err="1">
                <a:latin typeface="Abadi Extra Light" panose="020B0204020104020204" pitchFamily="34" charset="0"/>
                <a:ea typeface="Arial" panose="020B0604020202020204" pitchFamily="34" charset="0"/>
              </a:rPr>
              <a:t>protection,water</a:t>
            </a:r>
            <a:r>
              <a:rPr lang="en-GB" sz="1400" b="1" dirty="0">
                <a:latin typeface="Abadi Extra Light" panose="020B0204020104020204" pitchFamily="34" charset="0"/>
                <a:ea typeface="Arial" panose="020B0604020202020204" pitchFamily="34" charset="0"/>
              </a:rPr>
              <a:t> bottle and suitable footwear. </a:t>
            </a:r>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BF02460-D6D0-E84B-2BC4-E09F31B02E27}"/>
              </a:ext>
            </a:extLst>
          </p:cNvPr>
          <p:cNvSpPr txBox="1"/>
          <p:nvPr/>
        </p:nvSpPr>
        <p:spPr>
          <a:xfrm>
            <a:off x="316300" y="7218535"/>
            <a:ext cx="2937585" cy="307777"/>
          </a:xfrm>
          <a:prstGeom prst="rect">
            <a:avLst/>
          </a:prstGeom>
          <a:solidFill>
            <a:schemeClr val="accent5">
              <a:lumMod val="40000"/>
              <a:lumOff val="60000"/>
            </a:schemeClr>
          </a:solidFill>
        </p:spPr>
        <p:txBody>
          <a:bodyPr wrap="square" rtlCol="0">
            <a:spAutoFit/>
          </a:bodyPr>
          <a:lstStyle/>
          <a:p>
            <a:endParaRPr lang="en-GB" sz="1400" b="1" dirty="0">
              <a:latin typeface="Abadi Extra Light" panose="020B0204020104020204" pitchFamily="34" charset="0"/>
              <a:ea typeface="Arial" panose="020B0604020202020204" pitchFamily="34" charset="0"/>
            </a:endParaRPr>
          </a:p>
        </p:txBody>
      </p:sp>
      <p:pic>
        <p:nvPicPr>
          <p:cNvPr id="5" name="Picture 4"/>
          <p:cNvPicPr>
            <a:picLocks noChangeAspect="1"/>
          </p:cNvPicPr>
          <p:nvPr/>
        </p:nvPicPr>
        <p:blipFill rotWithShape="1">
          <a:blip r:embed="rId2"/>
          <a:srcRect l="13092" r="11834"/>
          <a:stretch/>
        </p:blipFill>
        <p:spPr>
          <a:xfrm>
            <a:off x="4170947" y="865190"/>
            <a:ext cx="2324651" cy="2061193"/>
          </a:xfrm>
          <a:prstGeom prst="rect">
            <a:avLst/>
          </a:prstGeom>
        </p:spPr>
      </p:pic>
      <p:grpSp>
        <p:nvGrpSpPr>
          <p:cNvPr id="37" name="Group 36">
            <a:extLst>
              <a:ext uri="{FF2B5EF4-FFF2-40B4-BE49-F238E27FC236}">
                <a16:creationId xmlns:a16="http://schemas.microsoft.com/office/drawing/2014/main" id="{356407A2-A2DF-806A-FB1E-38D82B161891}"/>
              </a:ext>
            </a:extLst>
          </p:cNvPr>
          <p:cNvGrpSpPr/>
          <p:nvPr/>
        </p:nvGrpSpPr>
        <p:grpSpPr>
          <a:xfrm>
            <a:off x="3140700" y="869873"/>
            <a:ext cx="1321146" cy="1956174"/>
            <a:chOff x="3017309" y="-1300044"/>
            <a:chExt cx="1506853" cy="2343774"/>
          </a:xfrm>
        </p:grpSpPr>
        <p:pic>
          <p:nvPicPr>
            <p:cNvPr id="38"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9"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BAFD294-C880-E6D1-C9CD-AE5ADB78E3BC}"/>
                </a:ext>
              </a:extLst>
            </p:cNvPr>
            <p:cNvSpPr txBox="1"/>
            <p:nvPr/>
          </p:nvSpPr>
          <p:spPr>
            <a:xfrm rot="20378606">
              <a:off x="3426472" y="-32596"/>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pic>
        <p:nvPicPr>
          <p:cNvPr id="7172" name="Picture 4" descr="Multi-Sport Athletes: Why Every Kid ..."/>
          <p:cNvPicPr>
            <a:picLocks noChangeAspect="1" noChangeArrowheads="1"/>
          </p:cNvPicPr>
          <p:nvPr/>
        </p:nvPicPr>
        <p:blipFill rotWithShape="1">
          <a:blip r:embed="rId5">
            <a:extLst>
              <a:ext uri="{28A0092B-C50C-407E-A947-70E740481C1C}">
                <a14:useLocalDpi xmlns:a14="http://schemas.microsoft.com/office/drawing/2010/main" val="0"/>
              </a:ext>
            </a:extLst>
          </a:blip>
          <a:srcRect l="11709" r="12828"/>
          <a:stretch/>
        </p:blipFill>
        <p:spPr bwMode="auto">
          <a:xfrm>
            <a:off x="337611" y="3691751"/>
            <a:ext cx="2277979" cy="2008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4D0BA30-8F3B-66F9-F5D1-DA0F684D83AD}"/>
              </a:ext>
            </a:extLst>
          </p:cNvPr>
          <p:cNvGrpSpPr/>
          <p:nvPr/>
        </p:nvGrpSpPr>
        <p:grpSpPr>
          <a:xfrm>
            <a:off x="2233461" y="3846725"/>
            <a:ext cx="1389515" cy="1752750"/>
            <a:chOff x="2593768" y="722838"/>
            <a:chExt cx="1594320" cy="2479822"/>
          </a:xfrm>
        </p:grpSpPr>
        <p:pic>
          <p:nvPicPr>
            <p:cNvPr id="15"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pic>
        <p:nvPicPr>
          <p:cNvPr id="29" name="Picture 4" descr="Award winning Thanet production team ..."/>
          <p:cNvPicPr>
            <a:picLocks noChangeAspect="1" noChangeArrowheads="1"/>
          </p:cNvPicPr>
          <p:nvPr/>
        </p:nvPicPr>
        <p:blipFill rotWithShape="1">
          <a:blip r:embed="rId6">
            <a:extLst>
              <a:ext uri="{28A0092B-C50C-407E-A947-70E740481C1C}">
                <a14:useLocalDpi xmlns:a14="http://schemas.microsoft.com/office/drawing/2010/main" val="0"/>
              </a:ext>
            </a:extLst>
          </a:blip>
          <a:srcRect l="11249" r="16301"/>
          <a:stretch/>
        </p:blipFill>
        <p:spPr bwMode="auto">
          <a:xfrm>
            <a:off x="4140646" y="7150182"/>
            <a:ext cx="2486526" cy="220634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4121B10-194B-CAD4-8BC8-E6C13C596C6A}"/>
              </a:ext>
            </a:extLst>
          </p:cNvPr>
          <p:cNvSpPr txBox="1"/>
          <p:nvPr/>
        </p:nvSpPr>
        <p:spPr>
          <a:xfrm>
            <a:off x="239887" y="6656749"/>
            <a:ext cx="6242962" cy="523220"/>
          </a:xfrm>
          <a:prstGeom prst="rect">
            <a:avLst/>
          </a:prstGeom>
          <a:solidFill>
            <a:schemeClr val="accent5">
              <a:lumMod val="40000"/>
              <a:lumOff val="60000"/>
            </a:schemeClr>
          </a:solidFill>
        </p:spPr>
        <p:txBody>
          <a:bodyPr wrap="square" lIns="91440" tIns="45720" rIns="91440" bIns="45720" rtlCol="0" anchor="t">
            <a:spAutoFit/>
          </a:bodyPr>
          <a:lstStyle/>
          <a:p>
            <a:r>
              <a:rPr lang="en-GB" sz="2800" dirty="0">
                <a:solidFill>
                  <a:srgbClr val="002060"/>
                </a:solidFill>
                <a:latin typeface="Aharoni" panose="02010803020104030203" pitchFamily="2" charset="-79"/>
                <a:cs typeface="Aharoni" panose="02010803020104030203" pitchFamily="2" charset="-79"/>
              </a:rPr>
              <a:t>PERFORMING ARTS FOR THE DAY (FULL DAY)</a:t>
            </a:r>
            <a:endParaRPr lang="en-GB" dirty="0"/>
          </a:p>
        </p:txBody>
      </p:sp>
      <p:sp>
        <p:nvSpPr>
          <p:cNvPr id="24" name="TextBox 23">
            <a:extLst>
              <a:ext uri="{FF2B5EF4-FFF2-40B4-BE49-F238E27FC236}">
                <a16:creationId xmlns:a16="http://schemas.microsoft.com/office/drawing/2014/main" id="{BBF02460-D6D0-E84B-2BC4-E09F31B02E27}"/>
              </a:ext>
            </a:extLst>
          </p:cNvPr>
          <p:cNvSpPr txBox="1"/>
          <p:nvPr/>
        </p:nvSpPr>
        <p:spPr>
          <a:xfrm>
            <a:off x="230828" y="7024545"/>
            <a:ext cx="3996937" cy="1815882"/>
          </a:xfrm>
          <a:prstGeom prst="rect">
            <a:avLst/>
          </a:prstGeom>
          <a:solidFill>
            <a:schemeClr val="accent5">
              <a:lumMod val="40000"/>
              <a:lumOff val="60000"/>
            </a:schemeClr>
          </a:solidFill>
        </p:spPr>
        <p:txBody>
          <a:bodyPr wrap="square" rtlCol="0">
            <a:spAutoFit/>
          </a:bodyPr>
          <a:lstStyle/>
          <a:p>
            <a:pPr fontAlgn="base"/>
            <a:r>
              <a:rPr lang="en-GB" sz="1400" b="1" dirty="0">
                <a:latin typeface="Abadi Extra Light" panose="020B0204020104020204" pitchFamily="34" charset="0"/>
                <a:ea typeface="Arial" panose="020B0604020202020204" pitchFamily="34" charset="0"/>
              </a:rPr>
              <a:t>Get musical and dramatic by working towards a performance in 1 day. Improve your keyboard, singing, drama and/or dance skills. Work as a soloist or in a group - you'll have the chance to create a mini performance in one day. </a:t>
            </a:r>
          </a:p>
          <a:p>
            <a:pPr fontAlgn="base"/>
            <a:br>
              <a:rPr lang="en-GB" sz="1400" dirty="0"/>
            </a:br>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None</a:t>
            </a:r>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356407A2-A2DF-806A-FB1E-38D82B161891}"/>
              </a:ext>
            </a:extLst>
          </p:cNvPr>
          <p:cNvGrpSpPr/>
          <p:nvPr/>
        </p:nvGrpSpPr>
        <p:grpSpPr>
          <a:xfrm>
            <a:off x="3589963" y="7269782"/>
            <a:ext cx="1321146" cy="1956174"/>
            <a:chOff x="3017308" y="-1300044"/>
            <a:chExt cx="1506853" cy="2343774"/>
          </a:xfrm>
        </p:grpSpPr>
        <p:pic>
          <p:nvPicPr>
            <p:cNvPr id="31"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5BAFD294-C880-E6D1-C9CD-AE5ADB78E3BC}"/>
                </a:ext>
              </a:extLst>
            </p:cNvPr>
            <p:cNvSpPr txBox="1"/>
            <p:nvPr/>
          </p:nvSpPr>
          <p:spPr>
            <a:xfrm rot="20378606">
              <a:off x="3426472" y="-32596"/>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grpSp>
        <p:nvGrpSpPr>
          <p:cNvPr id="3" name="Group 2">
            <a:extLst>
              <a:ext uri="{FF2B5EF4-FFF2-40B4-BE49-F238E27FC236}">
                <a16:creationId xmlns:a16="http://schemas.microsoft.com/office/drawing/2014/main" id="{928D2863-F70B-0F89-EFA3-3017200A35D6}"/>
              </a:ext>
            </a:extLst>
          </p:cNvPr>
          <p:cNvGrpSpPr/>
          <p:nvPr/>
        </p:nvGrpSpPr>
        <p:grpSpPr>
          <a:xfrm>
            <a:off x="337611" y="5822549"/>
            <a:ext cx="2087717" cy="354307"/>
            <a:chOff x="246050" y="2667471"/>
            <a:chExt cx="2420800" cy="410835"/>
          </a:xfrm>
        </p:grpSpPr>
        <p:sp>
          <p:nvSpPr>
            <p:cNvPr id="7" name="Rectangle 6">
              <a:extLst>
                <a:ext uri="{FF2B5EF4-FFF2-40B4-BE49-F238E27FC236}">
                  <a16:creationId xmlns:a16="http://schemas.microsoft.com/office/drawing/2014/main" id="{0101E07A-BC28-4B49-1DEA-BDC91EA366EA}"/>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AC72DA4-6D45-839F-D11F-09EBE951C792}"/>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9" name="Rectangle 8">
              <a:extLst>
                <a:ext uri="{FF2B5EF4-FFF2-40B4-BE49-F238E27FC236}">
                  <a16:creationId xmlns:a16="http://schemas.microsoft.com/office/drawing/2014/main" id="{F77A035A-609B-86E7-DCE1-DAEB86EAE87E}"/>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0" name="Rectangle 9">
              <a:extLst>
                <a:ext uri="{FF2B5EF4-FFF2-40B4-BE49-F238E27FC236}">
                  <a16:creationId xmlns:a16="http://schemas.microsoft.com/office/drawing/2014/main" id="{9B2BBB6D-443C-9503-A0AD-BA6036C0AC52}"/>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A69F5568-9C82-A975-63EA-0C3F23517C0D}"/>
              </a:ext>
            </a:extLst>
          </p:cNvPr>
          <p:cNvGrpSpPr/>
          <p:nvPr/>
        </p:nvGrpSpPr>
        <p:grpSpPr>
          <a:xfrm>
            <a:off x="337611" y="9055870"/>
            <a:ext cx="2087717" cy="354307"/>
            <a:chOff x="246050" y="2667471"/>
            <a:chExt cx="2420800" cy="410835"/>
          </a:xfrm>
        </p:grpSpPr>
        <p:sp>
          <p:nvSpPr>
            <p:cNvPr id="12" name="Rectangle 11">
              <a:extLst>
                <a:ext uri="{FF2B5EF4-FFF2-40B4-BE49-F238E27FC236}">
                  <a16:creationId xmlns:a16="http://schemas.microsoft.com/office/drawing/2014/main" id="{7B1AF055-C948-4FF8-75DC-EEB679A87FD4}"/>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3E5D099-D802-05F0-A7BC-661F0FDA9FC7}"/>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7" name="Rectangle 16">
              <a:extLst>
                <a:ext uri="{FF2B5EF4-FFF2-40B4-BE49-F238E27FC236}">
                  <a16:creationId xmlns:a16="http://schemas.microsoft.com/office/drawing/2014/main" id="{E2E6841E-2DD2-4CE8-3F3B-2095CBFDB5C6}"/>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8" name="Rectangle 17">
              <a:extLst>
                <a:ext uri="{FF2B5EF4-FFF2-40B4-BE49-F238E27FC236}">
                  <a16:creationId xmlns:a16="http://schemas.microsoft.com/office/drawing/2014/main" id="{58EE2CAD-5F1B-5319-AD51-0B54C9DCB09C}"/>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08B00E77-2EB7-A340-DC6E-3306D08E9224}"/>
              </a:ext>
            </a:extLst>
          </p:cNvPr>
          <p:cNvGrpSpPr/>
          <p:nvPr/>
        </p:nvGrpSpPr>
        <p:grpSpPr>
          <a:xfrm>
            <a:off x="337611" y="9061697"/>
            <a:ext cx="2087717" cy="354307"/>
            <a:chOff x="246050" y="2667471"/>
            <a:chExt cx="2420800" cy="410835"/>
          </a:xfrm>
        </p:grpSpPr>
        <p:sp>
          <p:nvSpPr>
            <p:cNvPr id="20" name="Rectangle 19">
              <a:extLst>
                <a:ext uri="{FF2B5EF4-FFF2-40B4-BE49-F238E27FC236}">
                  <a16:creationId xmlns:a16="http://schemas.microsoft.com/office/drawing/2014/main" id="{AF9DD9EA-273D-4370-5EFA-501D4C9C6258}"/>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6B0362C-212A-914D-EE97-034A837DF1A8}"/>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25" name="Rectangle 24">
              <a:extLst>
                <a:ext uri="{FF2B5EF4-FFF2-40B4-BE49-F238E27FC236}">
                  <a16:creationId xmlns:a16="http://schemas.microsoft.com/office/drawing/2014/main" id="{43F934A0-056C-AA76-03B7-BA5A13DA6FCB}"/>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26" name="Rectangle 25">
              <a:extLst>
                <a:ext uri="{FF2B5EF4-FFF2-40B4-BE49-F238E27FC236}">
                  <a16:creationId xmlns:a16="http://schemas.microsoft.com/office/drawing/2014/main" id="{D5D60B1A-0607-A047-8EDE-DA9604A9D9A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8BABA705-3D34-FF43-CBD6-FC443C301D24}"/>
              </a:ext>
            </a:extLst>
          </p:cNvPr>
          <p:cNvGrpSpPr/>
          <p:nvPr/>
        </p:nvGrpSpPr>
        <p:grpSpPr>
          <a:xfrm>
            <a:off x="316300" y="2715123"/>
            <a:ext cx="2087717" cy="354307"/>
            <a:chOff x="246050" y="2667471"/>
            <a:chExt cx="2420800" cy="410835"/>
          </a:xfrm>
        </p:grpSpPr>
        <p:sp>
          <p:nvSpPr>
            <p:cNvPr id="34" name="Rectangle 33">
              <a:extLst>
                <a:ext uri="{FF2B5EF4-FFF2-40B4-BE49-F238E27FC236}">
                  <a16:creationId xmlns:a16="http://schemas.microsoft.com/office/drawing/2014/main" id="{88FC28CC-9556-6B40-16D7-D149FF36C67A}"/>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70BEA72F-0E7A-69FB-5622-42DE5AF0DDDF}"/>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6" name="Rectangle 35">
              <a:extLst>
                <a:ext uri="{FF2B5EF4-FFF2-40B4-BE49-F238E27FC236}">
                  <a16:creationId xmlns:a16="http://schemas.microsoft.com/office/drawing/2014/main" id="{9AE997E7-8370-5CF3-F5C9-5C2AA9D7ED14}"/>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41" name="Rectangle 40">
              <a:extLst>
                <a:ext uri="{FF2B5EF4-FFF2-40B4-BE49-F238E27FC236}">
                  <a16:creationId xmlns:a16="http://schemas.microsoft.com/office/drawing/2014/main" id="{48F8A9C9-CA49-4FC1-DAAC-B90A42DCD706}"/>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2" name="Graphic 41" descr="Checkmark with solid fill">
            <a:extLst>
              <a:ext uri="{FF2B5EF4-FFF2-40B4-BE49-F238E27FC236}">
                <a16:creationId xmlns:a16="http://schemas.microsoft.com/office/drawing/2014/main" id="{FDEEA85D-838F-F4D4-0A14-6B727D886B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184" y="9045486"/>
            <a:ext cx="364189" cy="364189"/>
          </a:xfrm>
          <a:prstGeom prst="rect">
            <a:avLst/>
          </a:prstGeom>
        </p:spPr>
      </p:pic>
      <p:pic>
        <p:nvPicPr>
          <p:cNvPr id="43" name="Graphic 42" descr="Checkmark with solid fill">
            <a:extLst>
              <a:ext uri="{FF2B5EF4-FFF2-40B4-BE49-F238E27FC236}">
                <a16:creationId xmlns:a16="http://schemas.microsoft.com/office/drawing/2014/main" id="{173D0172-50E7-1687-B1EA-84A333184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5929" y="9059477"/>
            <a:ext cx="364189" cy="364189"/>
          </a:xfrm>
          <a:prstGeom prst="rect">
            <a:avLst/>
          </a:prstGeom>
        </p:spPr>
      </p:pic>
      <p:pic>
        <p:nvPicPr>
          <p:cNvPr id="44" name="Graphic 43" descr="Checkmark with solid fill">
            <a:extLst>
              <a:ext uri="{FF2B5EF4-FFF2-40B4-BE49-F238E27FC236}">
                <a16:creationId xmlns:a16="http://schemas.microsoft.com/office/drawing/2014/main" id="{2A6DE0B6-2855-76C2-E6DF-00E1518D01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304" y="5817866"/>
            <a:ext cx="364189" cy="364189"/>
          </a:xfrm>
          <a:prstGeom prst="rect">
            <a:avLst/>
          </a:prstGeom>
        </p:spPr>
      </p:pic>
      <p:pic>
        <p:nvPicPr>
          <p:cNvPr id="45" name="Graphic 44" descr="Checkmark with solid fill">
            <a:extLst>
              <a:ext uri="{FF2B5EF4-FFF2-40B4-BE49-F238E27FC236}">
                <a16:creationId xmlns:a16="http://schemas.microsoft.com/office/drawing/2014/main" id="{55D41A7F-3526-0E1B-1423-A8D09A5DD5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7977" y="5804342"/>
            <a:ext cx="364189" cy="364189"/>
          </a:xfrm>
          <a:prstGeom prst="rect">
            <a:avLst/>
          </a:prstGeom>
        </p:spPr>
      </p:pic>
      <p:pic>
        <p:nvPicPr>
          <p:cNvPr id="46" name="Graphic 45" descr="Checkmark with solid fill">
            <a:extLst>
              <a:ext uri="{FF2B5EF4-FFF2-40B4-BE49-F238E27FC236}">
                <a16:creationId xmlns:a16="http://schemas.microsoft.com/office/drawing/2014/main" id="{03A6FE8C-ED88-76FD-D3DB-C0F2A606F9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9020" y="2710705"/>
            <a:ext cx="364189" cy="364189"/>
          </a:xfrm>
          <a:prstGeom prst="rect">
            <a:avLst/>
          </a:prstGeom>
        </p:spPr>
      </p:pic>
      <p:pic>
        <p:nvPicPr>
          <p:cNvPr id="47" name="Graphic 46" descr="Checkmark with solid fill">
            <a:extLst>
              <a:ext uri="{FF2B5EF4-FFF2-40B4-BE49-F238E27FC236}">
                <a16:creationId xmlns:a16="http://schemas.microsoft.com/office/drawing/2014/main" id="{E011A1F8-9F80-5BF2-3415-5196AB551C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7438" y="2731454"/>
            <a:ext cx="364189" cy="364189"/>
          </a:xfrm>
          <a:prstGeom prst="rect">
            <a:avLst/>
          </a:prstGeom>
        </p:spPr>
      </p:pic>
    </p:spTree>
    <p:extLst>
      <p:ext uri="{BB962C8B-B14F-4D97-AF65-F5344CB8AC3E}">
        <p14:creationId xmlns:p14="http://schemas.microsoft.com/office/powerpoint/2010/main" val="236112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46A95-A308-4767-B68F-DE4FBC0D2025}"/>
              </a:ext>
            </a:extLst>
          </p:cNvPr>
          <p:cNvSpPr txBox="1"/>
          <p:nvPr/>
        </p:nvSpPr>
        <p:spPr>
          <a:xfrm>
            <a:off x="186141" y="188219"/>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23" name="TextBox 22">
            <a:extLst>
              <a:ext uri="{FF2B5EF4-FFF2-40B4-BE49-F238E27FC236}">
                <a16:creationId xmlns:a16="http://schemas.microsoft.com/office/drawing/2014/main" id="{54121B10-194B-CAD4-8BC8-E6C13C596C6A}"/>
              </a:ext>
            </a:extLst>
          </p:cNvPr>
          <p:cNvSpPr txBox="1"/>
          <p:nvPr/>
        </p:nvSpPr>
        <p:spPr>
          <a:xfrm>
            <a:off x="211190" y="282424"/>
            <a:ext cx="6435213"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700" dirty="0">
                <a:solidFill>
                  <a:srgbClr val="002060"/>
                </a:solidFill>
                <a:latin typeface="Aharoni" panose="02010803020104030203" pitchFamily="2" charset="-79"/>
                <a:cs typeface="Aharoni" panose="02010803020104030203" pitchFamily="2" charset="-79"/>
              </a:rPr>
              <a:t>BOARD GAMES BONANZA</a:t>
            </a:r>
            <a:endParaRPr lang="en-GB" sz="2700" dirty="0"/>
          </a:p>
        </p:txBody>
      </p:sp>
      <p:sp>
        <p:nvSpPr>
          <p:cNvPr id="28" name="TextBox 27">
            <a:extLst>
              <a:ext uri="{FF2B5EF4-FFF2-40B4-BE49-F238E27FC236}">
                <a16:creationId xmlns:a16="http://schemas.microsoft.com/office/drawing/2014/main" id="{BBF02460-D6D0-E84B-2BC4-E09F31B02E27}"/>
              </a:ext>
            </a:extLst>
          </p:cNvPr>
          <p:cNvSpPr txBox="1"/>
          <p:nvPr/>
        </p:nvSpPr>
        <p:spPr>
          <a:xfrm>
            <a:off x="3716383" y="830664"/>
            <a:ext cx="2937585" cy="203132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Enjoy a variety of board and card games for you to test your</a:t>
            </a:r>
            <a:r>
              <a:rPr lang="en-GB" sz="1400" b="1" spc="-165" dirty="0">
                <a:latin typeface="Abadi Extra Light" panose="020B0204020104020204" pitchFamily="34" charset="0"/>
                <a:ea typeface="Arial" panose="020B0604020202020204" pitchFamily="34" charset="0"/>
              </a:rPr>
              <a:t>  </a:t>
            </a:r>
            <a:r>
              <a:rPr lang="en-GB" sz="1400" b="1" dirty="0">
                <a:latin typeface="Abadi Extra Light" panose="020B0204020104020204" pitchFamily="34" charset="0"/>
                <a:ea typeface="Arial" panose="020B0604020202020204" pitchFamily="34" charset="0"/>
              </a:rPr>
              <a:t>wits (and each other). Feel free to bring your own games too.</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16</a:t>
            </a:r>
          </a:p>
          <a:p>
            <a:r>
              <a:rPr lang="en-GB" sz="1400" b="1" dirty="0">
                <a:latin typeface="Abadi Extra Light" panose="020B0204020104020204" pitchFamily="34" charset="0"/>
                <a:ea typeface="Arial" panose="020B0604020202020204" pitchFamily="34" charset="0"/>
              </a:rPr>
              <a:t>Additional requirements: Welcome to bring in your own card/ board games to play.</a:t>
            </a:r>
          </a:p>
        </p:txBody>
      </p:sp>
      <p:pic>
        <p:nvPicPr>
          <p:cNvPr id="29" name="Picture 28">
            <a:extLst>
              <a:ext uri="{FF2B5EF4-FFF2-40B4-BE49-F238E27FC236}">
                <a16:creationId xmlns:a16="http://schemas.microsoft.com/office/drawing/2014/main" id="{E6583A0A-1A12-E315-B5D8-685AD52199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58" b="5135"/>
          <a:stretch/>
        </p:blipFill>
        <p:spPr bwMode="auto">
          <a:xfrm>
            <a:off x="343028" y="680637"/>
            <a:ext cx="2232759" cy="19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84D0BA30-8F3B-66F9-F5D1-DA0F684D83AD}"/>
              </a:ext>
            </a:extLst>
          </p:cNvPr>
          <p:cNvGrpSpPr/>
          <p:nvPr/>
        </p:nvGrpSpPr>
        <p:grpSpPr>
          <a:xfrm>
            <a:off x="2361052" y="783790"/>
            <a:ext cx="1389515" cy="1752750"/>
            <a:chOff x="2593768" y="722838"/>
            <a:chExt cx="1594320" cy="2479822"/>
          </a:xfrm>
        </p:grpSpPr>
        <p:pic>
          <p:nvPicPr>
            <p:cNvPr id="34"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sp>
        <p:nvSpPr>
          <p:cNvPr id="36" name="TextBox 35">
            <a:extLst>
              <a:ext uri="{FF2B5EF4-FFF2-40B4-BE49-F238E27FC236}">
                <a16:creationId xmlns:a16="http://schemas.microsoft.com/office/drawing/2014/main" id="{97C46A95-A308-4767-B68F-DE4FBC0D2025}"/>
              </a:ext>
            </a:extLst>
          </p:cNvPr>
          <p:cNvSpPr txBox="1"/>
          <p:nvPr/>
        </p:nvSpPr>
        <p:spPr>
          <a:xfrm>
            <a:off x="168659" y="3529041"/>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MAKE UP TUTORIAL</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41" name="TextBox 40">
            <a:extLst>
              <a:ext uri="{FF2B5EF4-FFF2-40B4-BE49-F238E27FC236}">
                <a16:creationId xmlns:a16="http://schemas.microsoft.com/office/drawing/2014/main" id="{BBF02460-D6D0-E84B-2BC4-E09F31B02E27}"/>
              </a:ext>
            </a:extLst>
          </p:cNvPr>
          <p:cNvSpPr txBox="1"/>
          <p:nvPr/>
        </p:nvSpPr>
        <p:spPr>
          <a:xfrm>
            <a:off x="230986" y="3923540"/>
            <a:ext cx="2981719" cy="1815882"/>
          </a:xfrm>
          <a:prstGeom prst="rect">
            <a:avLst/>
          </a:prstGeom>
          <a:solidFill>
            <a:schemeClr val="accent5">
              <a:lumMod val="40000"/>
              <a:lumOff val="60000"/>
            </a:schemeClr>
          </a:solidFill>
        </p:spPr>
        <p:txBody>
          <a:bodyPr wrap="square" rtlCol="0">
            <a:spAutoFit/>
          </a:bodyPr>
          <a:lstStyle/>
          <a:p>
            <a:pPr fontAlgn="base"/>
            <a:r>
              <a:rPr lang="en-GB" sz="1400" b="1" dirty="0">
                <a:latin typeface="Abadi Extra Light" panose="020B0204020104020204" pitchFamily="34" charset="0"/>
                <a:ea typeface="Arial" panose="020B0604020202020204" pitchFamily="34" charset="0"/>
              </a:rPr>
              <a:t>Spend the day learning how to apply make up and create great looks, with a little help from your friends too!</a:t>
            </a:r>
          </a:p>
          <a:p>
            <a:br>
              <a:rPr lang="en-GB" sz="1400" dirty="0"/>
            </a:br>
            <a:r>
              <a:rPr lang="en-GB" sz="1400" b="1" dirty="0">
                <a:latin typeface="Abadi Extra Light" panose="020B0204020104020204" pitchFamily="34" charset="0"/>
                <a:ea typeface="Arial" panose="020B0604020202020204" pitchFamily="34" charset="0"/>
              </a:rPr>
              <a:t>Number of Places: 25</a:t>
            </a:r>
          </a:p>
          <a:p>
            <a:r>
              <a:rPr lang="en-GB" sz="1400" b="1" dirty="0">
                <a:latin typeface="Abadi Extra Light" panose="020B0204020104020204" pitchFamily="34" charset="0"/>
                <a:ea typeface="Arial" panose="020B0604020202020204" pitchFamily="34" charset="0"/>
              </a:rPr>
              <a:t>Additional requirements: Feel free to bring in your own make up to use throughout the session. </a:t>
            </a:r>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356407A2-A2DF-806A-FB1E-38D82B161891}"/>
              </a:ext>
            </a:extLst>
          </p:cNvPr>
          <p:cNvGrpSpPr/>
          <p:nvPr/>
        </p:nvGrpSpPr>
        <p:grpSpPr>
          <a:xfrm>
            <a:off x="3055810" y="4225531"/>
            <a:ext cx="1321146" cy="1956174"/>
            <a:chOff x="3017308" y="-1300044"/>
            <a:chExt cx="1506853" cy="2343774"/>
          </a:xfrm>
        </p:grpSpPr>
        <p:pic>
          <p:nvPicPr>
            <p:cNvPr id="43"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BAFD294-C880-E6D1-C9CD-AE5ADB78E3BC}"/>
                </a:ext>
              </a:extLst>
            </p:cNvPr>
            <p:cNvSpPr txBox="1"/>
            <p:nvPr/>
          </p:nvSpPr>
          <p:spPr>
            <a:xfrm rot="20378606">
              <a:off x="3426472" y="-32596"/>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pic>
        <p:nvPicPr>
          <p:cNvPr id="45" name="Picture 44">
            <a:extLst>
              <a:ext uri="{FF2B5EF4-FFF2-40B4-BE49-F238E27FC236}">
                <a16:creationId xmlns:a16="http://schemas.microsoft.com/office/drawing/2014/main" id="{F6FBE01F-D1AA-6D27-697C-7DF006C575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48" t="3496" r="5281" b="10478"/>
          <a:stretch/>
        </p:blipFill>
        <p:spPr bwMode="auto">
          <a:xfrm>
            <a:off x="4197353" y="4032751"/>
            <a:ext cx="2344395" cy="215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5EDFB00C-8612-DCE5-ABC3-8C8EF17541B9}"/>
              </a:ext>
            </a:extLst>
          </p:cNvPr>
          <p:cNvSpPr txBox="1"/>
          <p:nvPr/>
        </p:nvSpPr>
        <p:spPr>
          <a:xfrm>
            <a:off x="159138" y="6768956"/>
            <a:ext cx="6485309" cy="2862322"/>
          </a:xfrm>
          <a:prstGeom prst="rect">
            <a:avLst/>
          </a:prstGeom>
          <a:solidFill>
            <a:schemeClr val="accent5">
              <a:lumMod val="40000"/>
              <a:lumOff val="60000"/>
            </a:schemeClr>
          </a:solidFill>
        </p:spPr>
        <p:txBody>
          <a:bodyPr wrap="square" lIns="91440" tIns="45720" rIns="91440" bIns="45720" rtlCol="0" anchor="t">
            <a:spAutoFit/>
          </a:bodyPr>
          <a:lstStyle/>
          <a:p>
            <a:endParaRPr lang="en-GB" dirty="0"/>
          </a:p>
          <a:p>
            <a:endParaRPr lang="en-GB" dirty="0">
              <a:cs typeface="Calibri" panose="020F0502020204030204"/>
            </a:endParaRPr>
          </a:p>
          <a:p>
            <a:endParaRPr lang="en-GB" dirty="0">
              <a:cs typeface="Calibri" panose="020F0502020204030204"/>
            </a:endParaRPr>
          </a:p>
          <a:p>
            <a:endParaRPr lang="en-GB" dirty="0"/>
          </a:p>
          <a:p>
            <a:endParaRPr lang="en-GB" dirty="0"/>
          </a:p>
          <a:p>
            <a:endParaRPr lang="en-GB" dirty="0"/>
          </a:p>
          <a:p>
            <a:endParaRPr lang="en-GB" dirty="0"/>
          </a:p>
          <a:p>
            <a:endParaRPr lang="en-GB" dirty="0"/>
          </a:p>
          <a:p>
            <a:endParaRPr lang="en-GB" dirty="0">
              <a:cs typeface="Calibri" panose="020F0502020204030204"/>
            </a:endParaRPr>
          </a:p>
          <a:p>
            <a:endParaRPr lang="en-GB" dirty="0">
              <a:cs typeface="Calibri" panose="020F0502020204030204"/>
            </a:endParaRPr>
          </a:p>
        </p:txBody>
      </p:sp>
      <p:sp>
        <p:nvSpPr>
          <p:cNvPr id="47" name="TextBox 46">
            <a:extLst>
              <a:ext uri="{FF2B5EF4-FFF2-40B4-BE49-F238E27FC236}">
                <a16:creationId xmlns:a16="http://schemas.microsoft.com/office/drawing/2014/main" id="{54121B10-194B-CAD4-8BC8-E6C13C596C6A}"/>
              </a:ext>
            </a:extLst>
          </p:cNvPr>
          <p:cNvSpPr txBox="1"/>
          <p:nvPr/>
        </p:nvSpPr>
        <p:spPr>
          <a:xfrm>
            <a:off x="261215" y="6805624"/>
            <a:ext cx="6242962"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MOVIE MARATHON </a:t>
            </a:r>
            <a:endParaRPr lang="en-GB" dirty="0"/>
          </a:p>
        </p:txBody>
      </p:sp>
      <p:sp>
        <p:nvSpPr>
          <p:cNvPr id="48" name="TextBox 47">
            <a:extLst>
              <a:ext uri="{FF2B5EF4-FFF2-40B4-BE49-F238E27FC236}">
                <a16:creationId xmlns:a16="http://schemas.microsoft.com/office/drawing/2014/main" id="{BBF02460-D6D0-E84B-2BC4-E09F31B02E27}"/>
              </a:ext>
            </a:extLst>
          </p:cNvPr>
          <p:cNvSpPr txBox="1"/>
          <p:nvPr/>
        </p:nvSpPr>
        <p:spPr>
          <a:xfrm>
            <a:off x="3508478" y="7259454"/>
            <a:ext cx="2937585" cy="1600438"/>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Tired after a year of working hard at school? Then, sit back, relax and enjoy a movie with friends and snacks!</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30</a:t>
            </a:r>
          </a:p>
          <a:p>
            <a:r>
              <a:rPr lang="en-GB" sz="1400" b="1" dirty="0">
                <a:latin typeface="Abadi Extra Light" panose="020B0204020104020204" pitchFamily="34" charset="0"/>
                <a:ea typeface="Arial" panose="020B0604020202020204" pitchFamily="34" charset="0"/>
              </a:rPr>
              <a:t>Additional requirements: Feel free to bring your own popcorn and snacks. </a:t>
            </a:r>
          </a:p>
        </p:txBody>
      </p:sp>
      <p:pic>
        <p:nvPicPr>
          <p:cNvPr id="49"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400" y="6878195"/>
            <a:ext cx="2453882" cy="208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50" name="Group 49">
            <a:extLst>
              <a:ext uri="{FF2B5EF4-FFF2-40B4-BE49-F238E27FC236}">
                <a16:creationId xmlns:a16="http://schemas.microsoft.com/office/drawing/2014/main" id="{84D0BA30-8F3B-66F9-F5D1-DA0F684D83AD}"/>
              </a:ext>
            </a:extLst>
          </p:cNvPr>
          <p:cNvGrpSpPr/>
          <p:nvPr/>
        </p:nvGrpSpPr>
        <p:grpSpPr>
          <a:xfrm>
            <a:off x="2210645" y="6981136"/>
            <a:ext cx="1389515" cy="1752750"/>
            <a:chOff x="2593768" y="722838"/>
            <a:chExt cx="1594320" cy="2479822"/>
          </a:xfrm>
        </p:grpSpPr>
        <p:pic>
          <p:nvPicPr>
            <p:cNvPr id="51"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grpSp>
        <p:nvGrpSpPr>
          <p:cNvPr id="3" name="Group 2">
            <a:extLst>
              <a:ext uri="{FF2B5EF4-FFF2-40B4-BE49-F238E27FC236}">
                <a16:creationId xmlns:a16="http://schemas.microsoft.com/office/drawing/2014/main" id="{B450AB5B-4F96-D3AB-A1A5-ABE0A80AF8A3}"/>
              </a:ext>
            </a:extLst>
          </p:cNvPr>
          <p:cNvGrpSpPr/>
          <p:nvPr/>
        </p:nvGrpSpPr>
        <p:grpSpPr>
          <a:xfrm>
            <a:off x="286221" y="2769844"/>
            <a:ext cx="2087717" cy="354307"/>
            <a:chOff x="246050" y="2667471"/>
            <a:chExt cx="2420800" cy="410835"/>
          </a:xfrm>
        </p:grpSpPr>
        <p:sp>
          <p:nvSpPr>
            <p:cNvPr id="4" name="Rectangle 3">
              <a:extLst>
                <a:ext uri="{FF2B5EF4-FFF2-40B4-BE49-F238E27FC236}">
                  <a16:creationId xmlns:a16="http://schemas.microsoft.com/office/drawing/2014/main" id="{FCF0DC38-1AAC-013C-2E2E-6A0BA5B41CDA}"/>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66B070A-D47A-A72E-B42B-EB36877F825A}"/>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6" name="Rectangle 5">
              <a:extLst>
                <a:ext uri="{FF2B5EF4-FFF2-40B4-BE49-F238E27FC236}">
                  <a16:creationId xmlns:a16="http://schemas.microsoft.com/office/drawing/2014/main" id="{50F94D26-B2F9-B1CF-01CA-80DA351C9F59}"/>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7" name="Rectangle 6">
              <a:extLst>
                <a:ext uri="{FF2B5EF4-FFF2-40B4-BE49-F238E27FC236}">
                  <a16:creationId xmlns:a16="http://schemas.microsoft.com/office/drawing/2014/main" id="{DC162F4F-C937-D635-5762-5FDEA04F1118}"/>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392087C-7D37-66F4-E233-9F1A6CFF1018}"/>
              </a:ext>
            </a:extLst>
          </p:cNvPr>
          <p:cNvGrpSpPr/>
          <p:nvPr/>
        </p:nvGrpSpPr>
        <p:grpSpPr>
          <a:xfrm>
            <a:off x="316252" y="6004551"/>
            <a:ext cx="2087717" cy="354307"/>
            <a:chOff x="246050" y="2667471"/>
            <a:chExt cx="2420800" cy="410835"/>
          </a:xfrm>
        </p:grpSpPr>
        <p:sp>
          <p:nvSpPr>
            <p:cNvPr id="9" name="Rectangle 8">
              <a:extLst>
                <a:ext uri="{FF2B5EF4-FFF2-40B4-BE49-F238E27FC236}">
                  <a16:creationId xmlns:a16="http://schemas.microsoft.com/office/drawing/2014/main" id="{695F27C5-C75F-C443-25BC-6F2A58907274}"/>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210810E-AA94-499A-76CA-BF91B7D19EBC}"/>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1" name="Rectangle 10">
              <a:extLst>
                <a:ext uri="{FF2B5EF4-FFF2-40B4-BE49-F238E27FC236}">
                  <a16:creationId xmlns:a16="http://schemas.microsoft.com/office/drawing/2014/main" id="{0D653ECE-07D6-EB5A-AAA2-CE44564F8229}"/>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2" name="Rectangle 11">
              <a:extLst>
                <a:ext uri="{FF2B5EF4-FFF2-40B4-BE49-F238E27FC236}">
                  <a16:creationId xmlns:a16="http://schemas.microsoft.com/office/drawing/2014/main" id="{710B8C6A-5628-8FE4-B7EB-EF477821315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D0DDAB8C-CF7F-77F1-BA19-014CA2EDC021}"/>
              </a:ext>
            </a:extLst>
          </p:cNvPr>
          <p:cNvGrpSpPr/>
          <p:nvPr/>
        </p:nvGrpSpPr>
        <p:grpSpPr>
          <a:xfrm>
            <a:off x="4376956" y="9179757"/>
            <a:ext cx="2087717" cy="354307"/>
            <a:chOff x="246050" y="2667471"/>
            <a:chExt cx="2420800" cy="410835"/>
          </a:xfrm>
        </p:grpSpPr>
        <p:sp>
          <p:nvSpPr>
            <p:cNvPr id="14" name="Rectangle 13">
              <a:extLst>
                <a:ext uri="{FF2B5EF4-FFF2-40B4-BE49-F238E27FC236}">
                  <a16:creationId xmlns:a16="http://schemas.microsoft.com/office/drawing/2014/main" id="{0561F365-3C86-E1B7-D50B-BF5F02B7C035}"/>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A056FA4-464E-ECC6-845A-CF811CA74C2B}"/>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6" name="Rectangle 15">
              <a:extLst>
                <a:ext uri="{FF2B5EF4-FFF2-40B4-BE49-F238E27FC236}">
                  <a16:creationId xmlns:a16="http://schemas.microsoft.com/office/drawing/2014/main" id="{75AF909C-4655-E7C8-34A0-4B0425125784}"/>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7" name="Rectangle 16">
              <a:extLst>
                <a:ext uri="{FF2B5EF4-FFF2-40B4-BE49-F238E27FC236}">
                  <a16:creationId xmlns:a16="http://schemas.microsoft.com/office/drawing/2014/main" id="{A76AF555-7A21-ECE0-649C-6AC9BEE3D38D}"/>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Graphic 17" descr="Checkmark with solid fill">
            <a:extLst>
              <a:ext uri="{FF2B5EF4-FFF2-40B4-BE49-F238E27FC236}">
                <a16:creationId xmlns:a16="http://schemas.microsoft.com/office/drawing/2014/main" id="{9EE88F1F-CA4B-C72C-8BB7-9A8B80AC1B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7649" y="9179578"/>
            <a:ext cx="364189" cy="364189"/>
          </a:xfrm>
          <a:prstGeom prst="rect">
            <a:avLst/>
          </a:prstGeom>
        </p:spPr>
      </p:pic>
      <p:pic>
        <p:nvPicPr>
          <p:cNvPr id="19" name="Graphic 18" descr="Checkmark with solid fill">
            <a:extLst>
              <a:ext uri="{FF2B5EF4-FFF2-40B4-BE49-F238E27FC236}">
                <a16:creationId xmlns:a16="http://schemas.microsoft.com/office/drawing/2014/main" id="{DA44640B-625A-E2DB-13E4-607EA99864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81874" y="9166595"/>
            <a:ext cx="364189" cy="364189"/>
          </a:xfrm>
          <a:prstGeom prst="rect">
            <a:avLst/>
          </a:prstGeom>
        </p:spPr>
      </p:pic>
      <p:pic>
        <p:nvPicPr>
          <p:cNvPr id="20" name="Graphic 19" descr="Checkmark with solid fill">
            <a:extLst>
              <a:ext uri="{FF2B5EF4-FFF2-40B4-BE49-F238E27FC236}">
                <a16:creationId xmlns:a16="http://schemas.microsoft.com/office/drawing/2014/main" id="{CD5DC358-5ADC-B057-E29A-31181F22F9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173" y="5995524"/>
            <a:ext cx="364189" cy="364189"/>
          </a:xfrm>
          <a:prstGeom prst="rect">
            <a:avLst/>
          </a:prstGeom>
        </p:spPr>
      </p:pic>
      <p:pic>
        <p:nvPicPr>
          <p:cNvPr id="21" name="Graphic 20" descr="Checkmark with solid fill">
            <a:extLst>
              <a:ext uri="{FF2B5EF4-FFF2-40B4-BE49-F238E27FC236}">
                <a16:creationId xmlns:a16="http://schemas.microsoft.com/office/drawing/2014/main" id="{C7C35DED-F00B-4856-D9C9-D9282993C3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9749" y="6004551"/>
            <a:ext cx="364189" cy="364189"/>
          </a:xfrm>
          <a:prstGeom prst="rect">
            <a:avLst/>
          </a:prstGeom>
        </p:spPr>
      </p:pic>
      <p:pic>
        <p:nvPicPr>
          <p:cNvPr id="22" name="Graphic 21" descr="Checkmark with solid fill">
            <a:extLst>
              <a:ext uri="{FF2B5EF4-FFF2-40B4-BE49-F238E27FC236}">
                <a16:creationId xmlns:a16="http://schemas.microsoft.com/office/drawing/2014/main" id="{A7383156-69B0-F8BE-7BEB-88E555EF5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170" y="2767274"/>
            <a:ext cx="364189" cy="364189"/>
          </a:xfrm>
          <a:prstGeom prst="rect">
            <a:avLst/>
          </a:prstGeom>
        </p:spPr>
      </p:pic>
      <p:pic>
        <p:nvPicPr>
          <p:cNvPr id="24" name="Graphic 23" descr="Checkmark with solid fill">
            <a:extLst>
              <a:ext uri="{FF2B5EF4-FFF2-40B4-BE49-F238E27FC236}">
                <a16:creationId xmlns:a16="http://schemas.microsoft.com/office/drawing/2014/main" id="{8C976D41-4595-817C-7D58-CC5BAD8B62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87808" y="2780291"/>
            <a:ext cx="364189" cy="364189"/>
          </a:xfrm>
          <a:prstGeom prst="rect">
            <a:avLst/>
          </a:prstGeom>
        </p:spPr>
      </p:pic>
    </p:spTree>
    <p:extLst>
      <p:ext uri="{BB962C8B-B14F-4D97-AF65-F5344CB8AC3E}">
        <p14:creationId xmlns:p14="http://schemas.microsoft.com/office/powerpoint/2010/main" val="128268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46A95-A308-4767-B68F-DE4FBC0D2025}"/>
              </a:ext>
            </a:extLst>
          </p:cNvPr>
          <p:cNvSpPr txBox="1"/>
          <p:nvPr/>
        </p:nvSpPr>
        <p:spPr>
          <a:xfrm>
            <a:off x="166563" y="273087"/>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23" name="TextBox 22">
            <a:extLst>
              <a:ext uri="{FF2B5EF4-FFF2-40B4-BE49-F238E27FC236}">
                <a16:creationId xmlns:a16="http://schemas.microsoft.com/office/drawing/2014/main" id="{54121B10-194B-CAD4-8BC8-E6C13C596C6A}"/>
              </a:ext>
            </a:extLst>
          </p:cNvPr>
          <p:cNvSpPr txBox="1"/>
          <p:nvPr/>
        </p:nvSpPr>
        <p:spPr>
          <a:xfrm>
            <a:off x="211190" y="282424"/>
            <a:ext cx="6435213"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700" dirty="0">
                <a:solidFill>
                  <a:srgbClr val="002060"/>
                </a:solidFill>
                <a:latin typeface="Aharoni" panose="02010803020104030203" pitchFamily="2" charset="-79"/>
                <a:cs typeface="Aharoni" panose="02010803020104030203" pitchFamily="2" charset="-79"/>
              </a:rPr>
              <a:t>FIFA AND MINECRAFT</a:t>
            </a:r>
            <a:endParaRPr lang="en-GB" sz="2700" dirty="0"/>
          </a:p>
        </p:txBody>
      </p:sp>
      <p:sp>
        <p:nvSpPr>
          <p:cNvPr id="28" name="TextBox 27">
            <a:extLst>
              <a:ext uri="{FF2B5EF4-FFF2-40B4-BE49-F238E27FC236}">
                <a16:creationId xmlns:a16="http://schemas.microsoft.com/office/drawing/2014/main" id="{BBF02460-D6D0-E84B-2BC4-E09F31B02E27}"/>
              </a:ext>
            </a:extLst>
          </p:cNvPr>
          <p:cNvSpPr txBox="1"/>
          <p:nvPr/>
        </p:nvSpPr>
        <p:spPr>
          <a:xfrm>
            <a:off x="3448783" y="830664"/>
            <a:ext cx="3205186" cy="203132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A day of games and action on the computer.  Building amazing objects out of blocks and sweating on goals.  A must choice for all you gamers out there.</a:t>
            </a:r>
          </a:p>
          <a:p>
            <a:endParaRPr lang="en-GB" sz="1400" b="1" dirty="0">
              <a:latin typeface="Abadi Extra Light" panose="020B0204020104020204" pitchFamily="34" charset="0"/>
              <a:ea typeface="Arial" panose="020B0604020202020204" pitchFamily="34" charset="0"/>
            </a:endParaRP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a:p>
            <a:r>
              <a:rPr lang="en-GB" sz="1400" b="1" dirty="0">
                <a:latin typeface="Abadi Extra Light" panose="020B0204020104020204" pitchFamily="34" charset="0"/>
                <a:ea typeface="Arial" panose="020B0604020202020204" pitchFamily="34" charset="0"/>
              </a:rPr>
              <a:t>Additional requirements: Welcome to bring in your own card/ board games to play.</a:t>
            </a:r>
          </a:p>
        </p:txBody>
      </p:sp>
      <p:sp>
        <p:nvSpPr>
          <p:cNvPr id="36" name="TextBox 35">
            <a:extLst>
              <a:ext uri="{FF2B5EF4-FFF2-40B4-BE49-F238E27FC236}">
                <a16:creationId xmlns:a16="http://schemas.microsoft.com/office/drawing/2014/main" id="{97C46A95-A308-4767-B68F-DE4FBC0D2025}"/>
              </a:ext>
            </a:extLst>
          </p:cNvPr>
          <p:cNvSpPr txBox="1"/>
          <p:nvPr/>
        </p:nvSpPr>
        <p:spPr>
          <a:xfrm>
            <a:off x="126946" y="3515494"/>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LEGO CRAZY</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41" name="TextBox 40">
            <a:extLst>
              <a:ext uri="{FF2B5EF4-FFF2-40B4-BE49-F238E27FC236}">
                <a16:creationId xmlns:a16="http://schemas.microsoft.com/office/drawing/2014/main" id="{BBF02460-D6D0-E84B-2BC4-E09F31B02E27}"/>
              </a:ext>
            </a:extLst>
          </p:cNvPr>
          <p:cNvSpPr txBox="1"/>
          <p:nvPr/>
        </p:nvSpPr>
        <p:spPr>
          <a:xfrm>
            <a:off x="230986" y="3923540"/>
            <a:ext cx="2981719" cy="738664"/>
          </a:xfrm>
          <a:prstGeom prst="rect">
            <a:avLst/>
          </a:prstGeom>
          <a:solidFill>
            <a:schemeClr val="accent5">
              <a:lumMod val="40000"/>
              <a:lumOff val="60000"/>
            </a:schemeClr>
          </a:solidFill>
        </p:spPr>
        <p:txBody>
          <a:bodyPr wrap="square" rtlCol="0">
            <a:spAutoFit/>
          </a:bodyPr>
          <a:lstStyle/>
          <a:p>
            <a:pPr fontAlgn="base"/>
            <a:r>
              <a:rPr lang="en-GB" sz="1400" b="1" dirty="0">
                <a:latin typeface="Abadi Extra Light" panose="020B0204020104020204" pitchFamily="34" charset="0"/>
                <a:ea typeface="Arial" panose="020B0604020202020204" pitchFamily="34" charset="0"/>
              </a:rPr>
              <a:t>Spend the day building you best Lego ideas and a inventions in school.  </a:t>
            </a:r>
          </a:p>
          <a:p>
            <a:r>
              <a:rPr lang="en-GB" sz="1400" b="1" dirty="0">
                <a:latin typeface="Abadi Extra Light" panose="020B0204020104020204" pitchFamily="34" charset="0"/>
                <a:ea typeface="Arial" panose="020B0604020202020204" pitchFamily="34" charset="0"/>
              </a:rPr>
              <a:t>Number of Places: 25</a:t>
            </a:r>
          </a:p>
        </p:txBody>
      </p:sp>
      <p:grpSp>
        <p:nvGrpSpPr>
          <p:cNvPr id="3" name="Group 2">
            <a:extLst>
              <a:ext uri="{FF2B5EF4-FFF2-40B4-BE49-F238E27FC236}">
                <a16:creationId xmlns:a16="http://schemas.microsoft.com/office/drawing/2014/main" id="{B450AB5B-4F96-D3AB-A1A5-ABE0A80AF8A3}"/>
              </a:ext>
            </a:extLst>
          </p:cNvPr>
          <p:cNvGrpSpPr/>
          <p:nvPr/>
        </p:nvGrpSpPr>
        <p:grpSpPr>
          <a:xfrm>
            <a:off x="286221" y="2769844"/>
            <a:ext cx="2087717" cy="354307"/>
            <a:chOff x="246050" y="2667471"/>
            <a:chExt cx="2420800" cy="410835"/>
          </a:xfrm>
        </p:grpSpPr>
        <p:sp>
          <p:nvSpPr>
            <p:cNvPr id="4" name="Rectangle 3">
              <a:extLst>
                <a:ext uri="{FF2B5EF4-FFF2-40B4-BE49-F238E27FC236}">
                  <a16:creationId xmlns:a16="http://schemas.microsoft.com/office/drawing/2014/main" id="{FCF0DC38-1AAC-013C-2E2E-6A0BA5B41CDA}"/>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66B070A-D47A-A72E-B42B-EB36877F825A}"/>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6" name="Rectangle 5">
              <a:extLst>
                <a:ext uri="{FF2B5EF4-FFF2-40B4-BE49-F238E27FC236}">
                  <a16:creationId xmlns:a16="http://schemas.microsoft.com/office/drawing/2014/main" id="{50F94D26-B2F9-B1CF-01CA-80DA351C9F59}"/>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7" name="Rectangle 6">
              <a:extLst>
                <a:ext uri="{FF2B5EF4-FFF2-40B4-BE49-F238E27FC236}">
                  <a16:creationId xmlns:a16="http://schemas.microsoft.com/office/drawing/2014/main" id="{DC162F4F-C937-D635-5762-5FDEA04F1118}"/>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392087C-7D37-66F4-E233-9F1A6CFF1018}"/>
              </a:ext>
            </a:extLst>
          </p:cNvPr>
          <p:cNvGrpSpPr/>
          <p:nvPr/>
        </p:nvGrpSpPr>
        <p:grpSpPr>
          <a:xfrm>
            <a:off x="316252" y="6004551"/>
            <a:ext cx="2087717" cy="354307"/>
            <a:chOff x="246050" y="2667471"/>
            <a:chExt cx="2420800" cy="410835"/>
          </a:xfrm>
        </p:grpSpPr>
        <p:sp>
          <p:nvSpPr>
            <p:cNvPr id="9" name="Rectangle 8">
              <a:extLst>
                <a:ext uri="{FF2B5EF4-FFF2-40B4-BE49-F238E27FC236}">
                  <a16:creationId xmlns:a16="http://schemas.microsoft.com/office/drawing/2014/main" id="{695F27C5-C75F-C443-25BC-6F2A58907274}"/>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210810E-AA94-499A-76CA-BF91B7D19EBC}"/>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1" name="Rectangle 10">
              <a:extLst>
                <a:ext uri="{FF2B5EF4-FFF2-40B4-BE49-F238E27FC236}">
                  <a16:creationId xmlns:a16="http://schemas.microsoft.com/office/drawing/2014/main" id="{0D653ECE-07D6-EB5A-AAA2-CE44564F8229}"/>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2" name="Rectangle 11">
              <a:extLst>
                <a:ext uri="{FF2B5EF4-FFF2-40B4-BE49-F238E27FC236}">
                  <a16:creationId xmlns:a16="http://schemas.microsoft.com/office/drawing/2014/main" id="{710B8C6A-5628-8FE4-B7EB-EF477821315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098" name="Picture 2" descr="Minecraft - Plugged In">
            <a:extLst>
              <a:ext uri="{FF2B5EF4-FFF2-40B4-BE49-F238E27FC236}">
                <a16:creationId xmlns:a16="http://schemas.microsoft.com/office/drawing/2014/main" id="{6E4533BF-273F-BD4C-A1C8-08A67E9206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97" r="22741"/>
          <a:stretch/>
        </p:blipFill>
        <p:spPr bwMode="auto">
          <a:xfrm>
            <a:off x="261215" y="365935"/>
            <a:ext cx="2425023" cy="22988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84D0BA30-8F3B-66F9-F5D1-DA0F684D83AD}"/>
              </a:ext>
            </a:extLst>
          </p:cNvPr>
          <p:cNvGrpSpPr/>
          <p:nvPr/>
        </p:nvGrpSpPr>
        <p:grpSpPr>
          <a:xfrm>
            <a:off x="2059267" y="737213"/>
            <a:ext cx="1389515" cy="1752750"/>
            <a:chOff x="2593768" y="722838"/>
            <a:chExt cx="1594320" cy="2479822"/>
          </a:xfrm>
        </p:grpSpPr>
        <p:pic>
          <p:nvPicPr>
            <p:cNvPr id="34"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927A1C33-4701-9897-2F0F-8D64DE1E2BBF}"/>
                </a:ext>
              </a:extLst>
            </p:cNvPr>
            <p:cNvSpPr txBox="1"/>
            <p:nvPr/>
          </p:nvSpPr>
          <p:spPr>
            <a:xfrm rot="20565393">
              <a:off x="3037331" y="2091717"/>
              <a:ext cx="918821" cy="566083"/>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sp>
        <p:nvSpPr>
          <p:cNvPr id="18" name="AutoShape 2">
            <a:extLst>
              <a:ext uri="{FF2B5EF4-FFF2-40B4-BE49-F238E27FC236}">
                <a16:creationId xmlns:a16="http://schemas.microsoft.com/office/drawing/2014/main" id="{ABEE8F8E-3112-B16F-F7B6-D7474DCF6A82}"/>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AutoShape 4" descr="LEGO - All 2x4 Bricks - Assorted Colors Basic Building Blocks Classic Bulk  Pound | eBay">
            <a:extLst>
              <a:ext uri="{FF2B5EF4-FFF2-40B4-BE49-F238E27FC236}">
                <a16:creationId xmlns:a16="http://schemas.microsoft.com/office/drawing/2014/main" id="{6F954216-444C-FA24-F050-5C1006EE198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1" name="Picture 20">
            <a:extLst>
              <a:ext uri="{FF2B5EF4-FFF2-40B4-BE49-F238E27FC236}">
                <a16:creationId xmlns:a16="http://schemas.microsoft.com/office/drawing/2014/main" id="{C5759F90-BA4D-97C8-676F-16E93D06E6B1}"/>
              </a:ext>
            </a:extLst>
          </p:cNvPr>
          <p:cNvPicPr>
            <a:picLocks noChangeAspect="1"/>
          </p:cNvPicPr>
          <p:nvPr/>
        </p:nvPicPr>
        <p:blipFill>
          <a:blip r:embed="rId5"/>
          <a:stretch>
            <a:fillRect/>
          </a:stretch>
        </p:blipFill>
        <p:spPr>
          <a:xfrm>
            <a:off x="3733800" y="3735918"/>
            <a:ext cx="2712263" cy="2513805"/>
          </a:xfrm>
          <a:prstGeom prst="rect">
            <a:avLst/>
          </a:prstGeom>
        </p:spPr>
      </p:pic>
      <p:grpSp>
        <p:nvGrpSpPr>
          <p:cNvPr id="42" name="Group 41">
            <a:extLst>
              <a:ext uri="{FF2B5EF4-FFF2-40B4-BE49-F238E27FC236}">
                <a16:creationId xmlns:a16="http://schemas.microsoft.com/office/drawing/2014/main" id="{356407A2-A2DF-806A-FB1E-38D82B161891}"/>
              </a:ext>
            </a:extLst>
          </p:cNvPr>
          <p:cNvGrpSpPr/>
          <p:nvPr/>
        </p:nvGrpSpPr>
        <p:grpSpPr>
          <a:xfrm>
            <a:off x="3055810" y="4225531"/>
            <a:ext cx="1321146" cy="1956174"/>
            <a:chOff x="3017308" y="-1300044"/>
            <a:chExt cx="1506853" cy="2343774"/>
          </a:xfrm>
        </p:grpSpPr>
        <p:pic>
          <p:nvPicPr>
            <p:cNvPr id="43"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BAFD294-C880-E6D1-C9CD-AE5ADB78E3BC}"/>
                </a:ext>
              </a:extLst>
            </p:cNvPr>
            <p:cNvSpPr txBox="1"/>
            <p:nvPr/>
          </p:nvSpPr>
          <p:spPr>
            <a:xfrm rot="20378606">
              <a:off x="3426472" y="-32596"/>
              <a:ext cx="900169" cy="479389"/>
            </a:xfrm>
            <a:prstGeom prst="rect">
              <a:avLst/>
            </a:prstGeom>
            <a:noFill/>
          </p:spPr>
          <p:txBody>
            <a:bodyPr wrap="square" lIns="91440" tIns="45720" rIns="91440" bIns="45720" rtlCol="0" anchor="t">
              <a:spAutoFit/>
            </a:bodyPr>
            <a:lstStyle/>
            <a:p>
              <a:r>
                <a:rPr lang="en-GB" sz="2000" b="1" dirty="0">
                  <a:solidFill>
                    <a:schemeClr val="bg1"/>
                  </a:solidFill>
                </a:rPr>
                <a:t>FREE</a:t>
              </a:r>
            </a:p>
          </p:txBody>
        </p:sp>
      </p:grpSp>
      <p:pic>
        <p:nvPicPr>
          <p:cNvPr id="22" name="Graphic 21" descr="Checkmark with solid fill">
            <a:extLst>
              <a:ext uri="{FF2B5EF4-FFF2-40B4-BE49-F238E27FC236}">
                <a16:creationId xmlns:a16="http://schemas.microsoft.com/office/drawing/2014/main" id="{D4027C8F-C623-DFFC-55EF-503F17F7BD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7808" y="2780291"/>
            <a:ext cx="364189" cy="364189"/>
          </a:xfrm>
          <a:prstGeom prst="rect">
            <a:avLst/>
          </a:prstGeom>
        </p:spPr>
      </p:pic>
      <p:pic>
        <p:nvPicPr>
          <p:cNvPr id="24" name="Graphic 23" descr="Checkmark with solid fill">
            <a:extLst>
              <a:ext uri="{FF2B5EF4-FFF2-40B4-BE49-F238E27FC236}">
                <a16:creationId xmlns:a16="http://schemas.microsoft.com/office/drawing/2014/main" id="{CA91232B-D6D3-95ED-FABF-7F9604F9F4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885" y="2795274"/>
            <a:ext cx="364189" cy="364189"/>
          </a:xfrm>
          <a:prstGeom prst="rect">
            <a:avLst/>
          </a:prstGeom>
        </p:spPr>
      </p:pic>
      <p:pic>
        <p:nvPicPr>
          <p:cNvPr id="25" name="Graphic 24" descr="Checkmark with solid fill">
            <a:extLst>
              <a:ext uri="{FF2B5EF4-FFF2-40B4-BE49-F238E27FC236}">
                <a16:creationId xmlns:a16="http://schemas.microsoft.com/office/drawing/2014/main" id="{A4CEE196-E9A7-F6ED-0846-FEB32E9EDF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94" y="6004551"/>
            <a:ext cx="364189" cy="364189"/>
          </a:xfrm>
          <a:prstGeom prst="rect">
            <a:avLst/>
          </a:prstGeom>
        </p:spPr>
      </p:pic>
      <p:pic>
        <p:nvPicPr>
          <p:cNvPr id="26" name="Graphic 25" descr="Checkmark with solid fill">
            <a:extLst>
              <a:ext uri="{FF2B5EF4-FFF2-40B4-BE49-F238E27FC236}">
                <a16:creationId xmlns:a16="http://schemas.microsoft.com/office/drawing/2014/main" id="{DCD07E3B-D41B-13EC-5C38-D467C186B1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8101" y="5993151"/>
            <a:ext cx="364189" cy="364189"/>
          </a:xfrm>
          <a:prstGeom prst="rect">
            <a:avLst/>
          </a:prstGeom>
        </p:spPr>
      </p:pic>
    </p:spTree>
    <p:extLst>
      <p:ext uri="{BB962C8B-B14F-4D97-AF65-F5344CB8AC3E}">
        <p14:creationId xmlns:p14="http://schemas.microsoft.com/office/powerpoint/2010/main" val="161596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4A583-F75F-8F09-52CC-07EC476EE359}"/>
              </a:ext>
            </a:extLst>
          </p:cNvPr>
          <p:cNvPicPr>
            <a:picLocks noChangeAspect="1"/>
          </p:cNvPicPr>
          <p:nvPr/>
        </p:nvPicPr>
        <p:blipFill>
          <a:blip r:embed="rId2"/>
          <a:stretch>
            <a:fillRect/>
          </a:stretch>
        </p:blipFill>
        <p:spPr>
          <a:xfrm flipH="1">
            <a:off x="235409" y="7074096"/>
            <a:ext cx="6387182" cy="2551778"/>
          </a:xfrm>
          <a:prstGeom prst="rect">
            <a:avLst/>
          </a:prstGeom>
        </p:spPr>
      </p:pic>
      <p:pic>
        <p:nvPicPr>
          <p:cNvPr id="5" name="Picture 4" descr="A picture containing fish&#10;&#10;Description automatically generated">
            <a:extLst>
              <a:ext uri="{FF2B5EF4-FFF2-40B4-BE49-F238E27FC236}">
                <a16:creationId xmlns:a16="http://schemas.microsoft.com/office/drawing/2014/main" id="{1BF508A5-BEC6-4E9B-73A2-D6428D38C662}"/>
              </a:ext>
            </a:extLst>
          </p:cNvPr>
          <p:cNvPicPr>
            <a:picLocks noChangeAspect="1"/>
          </p:cNvPicPr>
          <p:nvPr/>
        </p:nvPicPr>
        <p:blipFill>
          <a:blip r:embed="rId2"/>
          <a:stretch>
            <a:fillRect/>
          </a:stretch>
        </p:blipFill>
        <p:spPr>
          <a:xfrm flipH="1" flipV="1">
            <a:off x="235409" y="116114"/>
            <a:ext cx="6387182" cy="2551778"/>
          </a:xfrm>
          <a:prstGeom prst="rect">
            <a:avLst/>
          </a:prstGeom>
        </p:spPr>
      </p:pic>
      <p:sp>
        <p:nvSpPr>
          <p:cNvPr id="6" name="TextBox 5">
            <a:extLst>
              <a:ext uri="{FF2B5EF4-FFF2-40B4-BE49-F238E27FC236}">
                <a16:creationId xmlns:a16="http://schemas.microsoft.com/office/drawing/2014/main" id="{8D43E76E-91E0-949A-3AB0-5EB029CDD0E5}"/>
              </a:ext>
            </a:extLst>
          </p:cNvPr>
          <p:cNvSpPr txBox="1"/>
          <p:nvPr/>
        </p:nvSpPr>
        <p:spPr>
          <a:xfrm>
            <a:off x="613665" y="1759836"/>
            <a:ext cx="5566488" cy="4939814"/>
          </a:xfrm>
          <a:prstGeom prst="rect">
            <a:avLst/>
          </a:prstGeom>
          <a:noFill/>
        </p:spPr>
        <p:txBody>
          <a:bodyPr wrap="square" lIns="91440" tIns="45720" rIns="91440" bIns="45720" anchor="t">
            <a:spAutoFit/>
          </a:bodyPr>
          <a:lstStyle/>
          <a:p>
            <a:pPr algn="l" rtl="0" fontAlgn="base"/>
            <a:endParaRPr lang="en-GB" sz="1500" b="0" i="0" dirty="0">
              <a:solidFill>
                <a:srgbClr val="0070C0"/>
              </a:solidFill>
              <a:effectLst/>
              <a:latin typeface="Abadi Extra Light"/>
            </a:endParaRPr>
          </a:p>
          <a:p>
            <a:pPr algn="l" rtl="0" fontAlgn="base"/>
            <a:endParaRPr lang="en-GB" sz="1500" b="0" i="0" dirty="0">
              <a:solidFill>
                <a:srgbClr val="0070C0"/>
              </a:solidFill>
              <a:effectLst/>
              <a:latin typeface="Abadi Extra Light"/>
            </a:endParaRPr>
          </a:p>
          <a:p>
            <a:pPr algn="l" rtl="0" fontAlgn="base"/>
            <a:endParaRPr lang="en-GB" sz="1500" b="0" i="0" dirty="0">
              <a:solidFill>
                <a:srgbClr val="0070C0"/>
              </a:solidFill>
              <a:effectLst/>
              <a:latin typeface="Abadi Extra Light"/>
            </a:endParaRPr>
          </a:p>
          <a:p>
            <a:pPr algn="l" rtl="0" fontAlgn="base"/>
            <a:r>
              <a:rPr lang="en-GB" sz="1500" b="1" i="0" dirty="0">
                <a:solidFill>
                  <a:srgbClr val="FF0000"/>
                </a:solidFill>
                <a:effectLst/>
                <a:latin typeface="Abadi Extra Light"/>
              </a:rPr>
              <a:t>Friday 9</a:t>
            </a:r>
            <a:r>
              <a:rPr lang="en-GB" sz="1500" b="1" i="0" baseline="30000" dirty="0">
                <a:solidFill>
                  <a:srgbClr val="FF0000"/>
                </a:solidFill>
                <a:effectLst/>
                <a:latin typeface="Abadi Extra Light"/>
              </a:rPr>
              <a:t>th</a:t>
            </a:r>
            <a:r>
              <a:rPr lang="en-GB" sz="1500" b="1" i="0" dirty="0">
                <a:solidFill>
                  <a:srgbClr val="FF0000"/>
                </a:solidFill>
                <a:effectLst/>
                <a:latin typeface="Abadi Extra Light"/>
              </a:rPr>
              <a:t> May - </a:t>
            </a:r>
            <a:r>
              <a:rPr lang="en-GB" sz="1500" b="0" i="0" dirty="0">
                <a:solidFill>
                  <a:srgbClr val="0070C0"/>
                </a:solidFill>
                <a:effectLst/>
                <a:latin typeface="Abadi Extra Light"/>
              </a:rPr>
              <a:t>Information booklets handed to students in assembly/tutor time</a:t>
            </a:r>
            <a:r>
              <a:rPr lang="en-GB" sz="1500" dirty="0">
                <a:solidFill>
                  <a:srgbClr val="0070C0"/>
                </a:solidFill>
                <a:latin typeface="Abadi Extra Light"/>
              </a:rPr>
              <a:t> and activity week is launched </a:t>
            </a:r>
            <a:endParaRPr lang="en-GB" sz="1500" b="0" i="0" dirty="0">
              <a:solidFill>
                <a:srgbClr val="0070C0"/>
              </a:solidFill>
              <a:effectLst/>
              <a:latin typeface="Abadi Extra Light"/>
            </a:endParaRPr>
          </a:p>
          <a:p>
            <a:pPr algn="l" rtl="0" fontAlgn="base"/>
            <a:endParaRPr lang="en-GB" sz="1500" b="0" i="0" dirty="0">
              <a:solidFill>
                <a:srgbClr val="0070C0"/>
              </a:solidFill>
              <a:effectLst/>
              <a:latin typeface="Abadi Extra Light"/>
            </a:endParaRPr>
          </a:p>
          <a:p>
            <a:pPr fontAlgn="base"/>
            <a:r>
              <a:rPr lang="en-GB" sz="1500" b="1" i="0" dirty="0">
                <a:solidFill>
                  <a:srgbClr val="FF0000"/>
                </a:solidFill>
                <a:effectLst/>
                <a:latin typeface="Abadi Extra Light"/>
              </a:rPr>
              <a:t>Friday 9</a:t>
            </a:r>
            <a:r>
              <a:rPr lang="en-GB" sz="1500" b="1" baseline="30000" dirty="0">
                <a:solidFill>
                  <a:srgbClr val="FF0000"/>
                </a:solidFill>
                <a:latin typeface="Abadi Extra Light"/>
              </a:rPr>
              <a:t>th</a:t>
            </a:r>
            <a:r>
              <a:rPr lang="en-GB" sz="1500" b="1" dirty="0">
                <a:solidFill>
                  <a:srgbClr val="FF0000"/>
                </a:solidFill>
                <a:latin typeface="Abadi Extra Light"/>
              </a:rPr>
              <a:t> May until Wednesday 14</a:t>
            </a:r>
            <a:r>
              <a:rPr lang="en-GB" sz="1500" b="1" baseline="30000" dirty="0">
                <a:solidFill>
                  <a:srgbClr val="FF0000"/>
                </a:solidFill>
                <a:latin typeface="Abadi Extra Light"/>
              </a:rPr>
              <a:t>th</a:t>
            </a:r>
            <a:r>
              <a:rPr lang="en-GB" sz="1500" b="1" dirty="0">
                <a:solidFill>
                  <a:srgbClr val="FF0000"/>
                </a:solidFill>
                <a:latin typeface="Abadi Extra Light"/>
              </a:rPr>
              <a:t> May </a:t>
            </a:r>
            <a:r>
              <a:rPr lang="en-GB" sz="1500" b="1" i="0" dirty="0">
                <a:solidFill>
                  <a:srgbClr val="0070C0"/>
                </a:solidFill>
                <a:effectLst/>
                <a:latin typeface="Abadi Extra Light"/>
              </a:rPr>
              <a:t>- </a:t>
            </a:r>
            <a:r>
              <a:rPr lang="en-GB" sz="1500" b="0" i="0" dirty="0">
                <a:solidFill>
                  <a:srgbClr val="0070C0"/>
                </a:solidFill>
                <a:effectLst/>
                <a:latin typeface="Abadi Extra Light"/>
              </a:rPr>
              <a:t>Students </a:t>
            </a:r>
            <a:r>
              <a:rPr lang="en-GB" altLang="en-US" sz="1500" dirty="0">
                <a:solidFill>
                  <a:srgbClr val="0070C0"/>
                </a:solidFill>
                <a:latin typeface="Abadi Extra Light"/>
              </a:rPr>
              <a:t>complete online Teams Form, selecting their choices with their parents./carers</a:t>
            </a:r>
            <a:endParaRPr lang="en-GB" sz="1500" b="1" dirty="0">
              <a:solidFill>
                <a:srgbClr val="FF0000"/>
              </a:solidFill>
              <a:latin typeface="Abadi Extra Light"/>
            </a:endParaRPr>
          </a:p>
          <a:p>
            <a:pPr algn="l" rtl="0" fontAlgn="base"/>
            <a:endParaRPr lang="en-GB" sz="1500" b="0" i="0" dirty="0">
              <a:solidFill>
                <a:srgbClr val="0070C0"/>
              </a:solidFill>
              <a:effectLst/>
              <a:latin typeface="Abadi Extra Light"/>
            </a:endParaRPr>
          </a:p>
          <a:p>
            <a:pPr fontAlgn="base"/>
            <a:r>
              <a:rPr lang="en-GB" sz="1500" b="1" i="0" dirty="0">
                <a:solidFill>
                  <a:srgbClr val="FF0000"/>
                </a:solidFill>
                <a:effectLst/>
                <a:latin typeface="Abadi Extra Light"/>
              </a:rPr>
              <a:t>Friday 23</a:t>
            </a:r>
            <a:r>
              <a:rPr lang="en-GB" sz="1500" b="1" i="0" baseline="30000" dirty="0">
                <a:solidFill>
                  <a:srgbClr val="FF0000"/>
                </a:solidFill>
                <a:effectLst/>
                <a:latin typeface="Abadi Extra Light"/>
              </a:rPr>
              <a:t>rd</a:t>
            </a:r>
            <a:r>
              <a:rPr lang="en-GB" sz="1500" b="1" i="0" dirty="0">
                <a:solidFill>
                  <a:srgbClr val="FF0000"/>
                </a:solidFill>
                <a:effectLst/>
                <a:latin typeface="Abadi Extra Light"/>
              </a:rPr>
              <a:t> May </a:t>
            </a:r>
            <a:r>
              <a:rPr lang="en-GB" sz="1500" b="1" i="0" dirty="0">
                <a:solidFill>
                  <a:srgbClr val="0070C0"/>
                </a:solidFill>
                <a:effectLst/>
                <a:latin typeface="Abadi Extra Light"/>
              </a:rPr>
              <a:t>- </a:t>
            </a:r>
            <a:r>
              <a:rPr lang="en-GB" sz="1500" dirty="0">
                <a:solidFill>
                  <a:srgbClr val="0070C0"/>
                </a:solidFill>
                <a:latin typeface="Abadi Extra Light"/>
              </a:rPr>
              <a:t>Student choices confirmed to pupils and parents/carers and payment window opens  </a:t>
            </a:r>
          </a:p>
          <a:p>
            <a:pPr fontAlgn="base"/>
            <a:endParaRPr lang="en-GB" sz="1500" b="0" i="0" dirty="0">
              <a:solidFill>
                <a:srgbClr val="0070C0"/>
              </a:solidFill>
              <a:effectLst/>
              <a:latin typeface="Abadi Extra Light"/>
            </a:endParaRPr>
          </a:p>
          <a:p>
            <a:pPr fontAlgn="base"/>
            <a:r>
              <a:rPr lang="en-GB" sz="1500" b="1" i="0" dirty="0">
                <a:solidFill>
                  <a:srgbClr val="FF0000"/>
                </a:solidFill>
                <a:effectLst/>
                <a:latin typeface="Abadi Extra Light"/>
              </a:rPr>
              <a:t>Monday 16</a:t>
            </a:r>
            <a:r>
              <a:rPr lang="en-GB" sz="1500" b="1" i="0" baseline="30000" dirty="0">
                <a:solidFill>
                  <a:srgbClr val="FF0000"/>
                </a:solidFill>
                <a:effectLst/>
                <a:latin typeface="Abadi Extra Light"/>
              </a:rPr>
              <a:t>th</a:t>
            </a:r>
            <a:r>
              <a:rPr lang="en-GB" sz="1500" b="1" i="0" dirty="0">
                <a:solidFill>
                  <a:srgbClr val="FF0000"/>
                </a:solidFill>
                <a:effectLst/>
                <a:latin typeface="Abadi Extra Light"/>
              </a:rPr>
              <a:t> June - </a:t>
            </a:r>
            <a:r>
              <a:rPr lang="en-GB" sz="1500" b="0" i="0" dirty="0">
                <a:solidFill>
                  <a:srgbClr val="0070C0"/>
                </a:solidFill>
                <a:effectLst/>
                <a:latin typeface="Abadi Extra Light"/>
              </a:rPr>
              <a:t>Deadline for all </a:t>
            </a:r>
            <a:r>
              <a:rPr lang="en-GB" sz="1500" dirty="0">
                <a:solidFill>
                  <a:srgbClr val="0070C0"/>
                </a:solidFill>
                <a:latin typeface="Abadi Extra Light"/>
              </a:rPr>
              <a:t>Parentpay</a:t>
            </a:r>
            <a:r>
              <a:rPr lang="en-GB" sz="1500" b="0" i="0" dirty="0">
                <a:solidFill>
                  <a:srgbClr val="0070C0"/>
                </a:solidFill>
                <a:effectLst/>
                <a:latin typeface="Abadi Extra Light"/>
              </a:rPr>
              <a:t> payments and </a:t>
            </a:r>
            <a:r>
              <a:rPr lang="en-GB" sz="1500" dirty="0">
                <a:solidFill>
                  <a:srgbClr val="0070C0"/>
                </a:solidFill>
                <a:latin typeface="Abadi Extra Light"/>
              </a:rPr>
              <a:t>d</a:t>
            </a:r>
            <a:r>
              <a:rPr lang="en-GB" sz="1500" b="0" i="0" dirty="0">
                <a:solidFill>
                  <a:srgbClr val="0070C0"/>
                </a:solidFill>
                <a:effectLst/>
                <a:latin typeface="Abadi Extra Light"/>
              </a:rPr>
              <a:t>eadline for consent forms to be handed </a:t>
            </a:r>
            <a:r>
              <a:rPr lang="en-GB" sz="1500" dirty="0">
                <a:solidFill>
                  <a:srgbClr val="0070C0"/>
                </a:solidFill>
                <a:latin typeface="Abadi Extra Light"/>
              </a:rPr>
              <a:t>in.</a:t>
            </a:r>
            <a:r>
              <a:rPr lang="en-GB" sz="1500" b="0" i="0" dirty="0">
                <a:solidFill>
                  <a:srgbClr val="0070C0"/>
                </a:solidFill>
                <a:effectLst/>
                <a:latin typeface="Abadi Extra Light"/>
              </a:rPr>
              <a:t> </a:t>
            </a:r>
          </a:p>
          <a:p>
            <a:pPr algn="l" rtl="0" fontAlgn="base"/>
            <a:endParaRPr lang="en-GB" sz="1500" b="0" i="0" dirty="0">
              <a:solidFill>
                <a:srgbClr val="0070C0"/>
              </a:solidFill>
              <a:effectLst/>
              <a:latin typeface="Abadi Extra Light"/>
            </a:endParaRPr>
          </a:p>
          <a:p>
            <a:pPr algn="l" rtl="0" fontAlgn="base"/>
            <a:r>
              <a:rPr lang="en-GB" sz="1500" b="1" i="0" dirty="0">
                <a:solidFill>
                  <a:srgbClr val="0070C0"/>
                </a:solidFill>
                <a:effectLst/>
                <a:latin typeface="Abadi Extra Light"/>
              </a:rPr>
              <a:t>Free school meal students only - </a:t>
            </a:r>
            <a:r>
              <a:rPr lang="en-GB" sz="1500" b="0" i="0" dirty="0">
                <a:solidFill>
                  <a:srgbClr val="0070C0"/>
                </a:solidFill>
                <a:effectLst/>
                <a:latin typeface="Abadi Extra Light"/>
              </a:rPr>
              <a:t>Complete packed lunch request form if a packed lunch is </a:t>
            </a:r>
            <a:r>
              <a:rPr lang="en-GB" sz="1500" dirty="0">
                <a:solidFill>
                  <a:srgbClr val="0070C0"/>
                </a:solidFill>
                <a:latin typeface="Abadi Extra Light"/>
              </a:rPr>
              <a:t>required</a:t>
            </a:r>
            <a:r>
              <a:rPr lang="en-GB" sz="1500" b="0" i="0" dirty="0">
                <a:solidFill>
                  <a:srgbClr val="0070C0"/>
                </a:solidFill>
                <a:effectLst/>
                <a:latin typeface="Abadi Extra Light"/>
              </a:rPr>
              <a:t> for any off-site trips. The form will be provided by Head of Year and should be returned to the Head of </a:t>
            </a:r>
            <a:r>
              <a:rPr lang="en-GB" sz="1500" dirty="0">
                <a:solidFill>
                  <a:srgbClr val="0070C0"/>
                </a:solidFill>
                <a:latin typeface="Abadi Extra Light"/>
              </a:rPr>
              <a:t>Year</a:t>
            </a:r>
            <a:r>
              <a:rPr lang="en-GB" sz="1500" b="0" i="0" dirty="0">
                <a:solidFill>
                  <a:srgbClr val="0070C0"/>
                </a:solidFill>
                <a:effectLst/>
                <a:latin typeface="Abadi Extra Light"/>
              </a:rPr>
              <a:t> by Monday 14</a:t>
            </a:r>
            <a:r>
              <a:rPr lang="en-GB" sz="1500" b="0" i="0" baseline="30000" dirty="0">
                <a:solidFill>
                  <a:srgbClr val="0070C0"/>
                </a:solidFill>
                <a:effectLst/>
                <a:latin typeface="Abadi Extra Light"/>
              </a:rPr>
              <a:t>th</a:t>
            </a:r>
            <a:r>
              <a:rPr lang="en-GB" sz="1500" b="0" i="0" dirty="0">
                <a:solidFill>
                  <a:srgbClr val="0070C0"/>
                </a:solidFill>
                <a:effectLst/>
                <a:latin typeface="Abadi Extra Light"/>
              </a:rPr>
              <a:t> July</a:t>
            </a:r>
          </a:p>
          <a:p>
            <a:pPr algn="l" rtl="0" fontAlgn="base"/>
            <a:endParaRPr lang="en-GB" sz="1500" b="0" i="0" dirty="0">
              <a:solidFill>
                <a:srgbClr val="0070C0"/>
              </a:solidFill>
              <a:effectLst/>
              <a:latin typeface="Abadi Extra Light"/>
            </a:endParaRPr>
          </a:p>
          <a:p>
            <a:pPr algn="l" rtl="0" fontAlgn="base"/>
            <a:r>
              <a:rPr lang="en-GB" sz="1500" b="1" dirty="0">
                <a:solidFill>
                  <a:srgbClr val="0070C0"/>
                </a:solidFill>
                <a:latin typeface="Abadi Extra Light"/>
              </a:rPr>
              <a:t>Monday 21</a:t>
            </a:r>
            <a:r>
              <a:rPr lang="en-GB" sz="1500" b="1" baseline="30000" dirty="0">
                <a:solidFill>
                  <a:srgbClr val="0070C0"/>
                </a:solidFill>
                <a:latin typeface="Abadi Extra Light"/>
              </a:rPr>
              <a:t>st</a:t>
            </a:r>
            <a:r>
              <a:rPr lang="en-GB" sz="1500" b="1" dirty="0">
                <a:solidFill>
                  <a:srgbClr val="0070C0"/>
                </a:solidFill>
                <a:latin typeface="Abadi Extra Light"/>
              </a:rPr>
              <a:t> and Tuesday 22nd</a:t>
            </a:r>
            <a:r>
              <a:rPr lang="en-GB" sz="1500" b="1" i="0" dirty="0">
                <a:solidFill>
                  <a:srgbClr val="0070C0"/>
                </a:solidFill>
                <a:effectLst/>
                <a:latin typeface="Abadi Extra Light"/>
              </a:rPr>
              <a:t> </a:t>
            </a:r>
            <a:r>
              <a:rPr lang="en-GB" sz="1500" b="0" i="0" dirty="0">
                <a:solidFill>
                  <a:srgbClr val="0070C0"/>
                </a:solidFill>
                <a:effectLst/>
                <a:latin typeface="Abadi Extra Light"/>
              </a:rPr>
              <a:t>- Activities </a:t>
            </a:r>
            <a:r>
              <a:rPr lang="en-GB" sz="1500" dirty="0">
                <a:solidFill>
                  <a:srgbClr val="0070C0"/>
                </a:solidFill>
                <a:latin typeface="Abadi Extra Light"/>
              </a:rPr>
              <a:t>Day</a:t>
            </a:r>
            <a:r>
              <a:rPr lang="en-GB" sz="1500" b="0" i="0" dirty="0">
                <a:solidFill>
                  <a:srgbClr val="6B96C0"/>
                </a:solidFill>
                <a:effectLst/>
                <a:latin typeface="Abadi Extra Light"/>
              </a:rPr>
              <a:t>.</a:t>
            </a:r>
            <a:endParaRPr lang="en-GB" sz="1500" b="0" i="0" dirty="0">
              <a:solidFill>
                <a:srgbClr val="000000"/>
              </a:solidFill>
              <a:effectLst/>
              <a:latin typeface="Abadi Extra Light"/>
            </a:endParaRPr>
          </a:p>
        </p:txBody>
      </p:sp>
      <p:pic>
        <p:nvPicPr>
          <p:cNvPr id="7" name="Picture 6" descr="Ashington Academy (@AshingtonAcad) | Twitter">
            <a:extLst>
              <a:ext uri="{FF2B5EF4-FFF2-40B4-BE49-F238E27FC236}">
                <a16:creationId xmlns:a16="http://schemas.microsoft.com/office/drawing/2014/main" id="{346D5744-6781-1BDA-1A26-C6CA057CD7E9}"/>
              </a:ext>
            </a:extLst>
          </p:cNvPr>
          <p:cNvPicPr/>
          <p:nvPr/>
        </p:nvPicPr>
        <p:blipFill rotWithShape="1">
          <a:blip r:embed="rId3" cstate="print">
            <a:extLst>
              <a:ext uri="{28A0092B-C50C-407E-A947-70E740481C1C}">
                <a14:useLocalDpi xmlns:a14="http://schemas.microsoft.com/office/drawing/2010/main" val="0"/>
              </a:ext>
            </a:extLst>
          </a:blip>
          <a:srcRect l="16363" t="8182" r="12727" b="9090"/>
          <a:stretch/>
        </p:blipFill>
        <p:spPr bwMode="auto">
          <a:xfrm>
            <a:off x="4710051" y="7998152"/>
            <a:ext cx="1313478" cy="151877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5FBBEBB-4725-4B10-83A1-5F8B7899AD11}"/>
              </a:ext>
            </a:extLst>
          </p:cNvPr>
          <p:cNvSpPr txBox="1"/>
          <p:nvPr/>
        </p:nvSpPr>
        <p:spPr>
          <a:xfrm>
            <a:off x="235410" y="105059"/>
            <a:ext cx="6501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solidFill>
                  <a:srgbClr val="FFFFFF"/>
                </a:solidFill>
                <a:latin typeface="Fave Script Bold Pro"/>
              </a:rPr>
              <a:t>What Happens Next?.....</a:t>
            </a:r>
            <a:endParaRPr lang="en-GB" sz="4800" dirty="0">
              <a:latin typeface="Fave Script Bold Pro"/>
              <a:cs typeface="Calibri" panose="020F0502020204030204"/>
            </a:endParaRPr>
          </a:p>
        </p:txBody>
      </p:sp>
      <p:pic>
        <p:nvPicPr>
          <p:cNvPr id="2" name="Picture 2">
            <a:extLst>
              <a:ext uri="{FF2B5EF4-FFF2-40B4-BE49-F238E27FC236}">
                <a16:creationId xmlns:a16="http://schemas.microsoft.com/office/drawing/2014/main" id="{4E61699D-D21B-20D6-FE7F-6967A5430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637" y="6954768"/>
            <a:ext cx="2024735" cy="2485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8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6B837A-A682-EAB3-5E7E-C9D19C97113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a:off x="166255" y="7165655"/>
            <a:ext cx="6400800" cy="2551778"/>
          </a:xfrm>
          <a:prstGeom prst="rect">
            <a:avLst/>
          </a:prstGeom>
        </p:spPr>
      </p:pic>
      <p:pic>
        <p:nvPicPr>
          <p:cNvPr id="5" name="Picture 4">
            <a:extLst>
              <a:ext uri="{FF2B5EF4-FFF2-40B4-BE49-F238E27FC236}">
                <a16:creationId xmlns:a16="http://schemas.microsoft.com/office/drawing/2014/main" id="{D2696164-182F-71C5-16A3-955577CDE8F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V="1">
            <a:off x="228600" y="167584"/>
            <a:ext cx="6400800" cy="2551778"/>
          </a:xfrm>
          <a:prstGeom prst="rect">
            <a:avLst/>
          </a:prstGeom>
        </p:spPr>
      </p:pic>
      <p:sp>
        <p:nvSpPr>
          <p:cNvPr id="6" name="TextBox 3">
            <a:extLst>
              <a:ext uri="{FF2B5EF4-FFF2-40B4-BE49-F238E27FC236}">
                <a16:creationId xmlns:a16="http://schemas.microsoft.com/office/drawing/2014/main" id="{C9AABBD4-12BF-0C63-8270-A04CEC69DCF9}"/>
              </a:ext>
            </a:extLst>
          </p:cNvPr>
          <p:cNvSpPr txBox="1"/>
          <p:nvPr/>
        </p:nvSpPr>
        <p:spPr>
          <a:xfrm>
            <a:off x="183411" y="167584"/>
            <a:ext cx="6491177" cy="954107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fontAlgn="base"/>
            <a:r>
              <a:rPr lang="en-GB" sz="1200" b="1" i="0" dirty="0">
                <a:effectLst/>
                <a:latin typeface="Abadi Extra Light" panose="020B0204020104020204" pitchFamily="34" charset="0"/>
              </a:rPr>
              <a:t>Activities Day </a:t>
            </a:r>
            <a:r>
              <a:rPr lang="en-GB" sz="1200" b="1" dirty="0">
                <a:latin typeface="Abadi Extra Light" panose="020B0204020104020204" pitchFamily="34" charset="0"/>
              </a:rPr>
              <a:t>Monday 21</a:t>
            </a:r>
            <a:r>
              <a:rPr lang="en-GB" sz="1200" b="1" baseline="30000" dirty="0">
                <a:latin typeface="Abadi Extra Light" panose="020B0204020104020204" pitchFamily="34" charset="0"/>
              </a:rPr>
              <a:t>st</a:t>
            </a:r>
            <a:r>
              <a:rPr lang="en-GB" sz="1200" b="1" dirty="0">
                <a:latin typeface="Abadi Extra Light" panose="020B0204020104020204" pitchFamily="34" charset="0"/>
              </a:rPr>
              <a:t> and Tuesday</a:t>
            </a:r>
            <a:r>
              <a:rPr lang="en-GB" sz="1200" b="1" i="0" dirty="0">
                <a:effectLst/>
                <a:latin typeface="Abadi Extra Light" panose="020B0204020104020204" pitchFamily="34" charset="0"/>
              </a:rPr>
              <a:t> 22</a:t>
            </a:r>
            <a:r>
              <a:rPr lang="en-GB" sz="1200" b="1" i="0" baseline="30000" dirty="0">
                <a:effectLst/>
                <a:latin typeface="Abadi Extra Light" panose="020B0204020104020204" pitchFamily="34" charset="0"/>
              </a:rPr>
              <a:t>nd</a:t>
            </a:r>
            <a:r>
              <a:rPr lang="en-GB" sz="1200" b="1" i="0" dirty="0">
                <a:effectLst/>
                <a:latin typeface="Abadi Extra Light" panose="020B0204020104020204" pitchFamily="34" charset="0"/>
              </a:rPr>
              <a:t> July 202</a:t>
            </a:r>
            <a:r>
              <a:rPr lang="en-GB" sz="1200" b="1" dirty="0">
                <a:latin typeface="Abadi Extra Light" panose="020B0204020104020204" pitchFamily="34" charset="0"/>
              </a:rPr>
              <a:t>5</a:t>
            </a:r>
            <a:endParaRPr lang="en-GB" sz="1200" b="1" i="0" dirty="0">
              <a:effectLst/>
              <a:latin typeface="Abadi Extra Light" panose="020B0204020104020204" pitchFamily="34" charset="0"/>
            </a:endParaRPr>
          </a:p>
          <a:p>
            <a:pPr algn="l" rtl="0" fontAlgn="base"/>
            <a:endParaRPr lang="en-GB" sz="800" b="0" i="0" dirty="0">
              <a:effectLst/>
              <a:latin typeface="Abadi Extra Light" panose="020B0204020104020204" pitchFamily="34" charset="0"/>
            </a:endParaRPr>
          </a:p>
          <a:p>
            <a:pPr algn="l" rtl="0" fontAlgn="base"/>
            <a:r>
              <a:rPr lang="en-GB" sz="1200" b="1" i="0" dirty="0">
                <a:effectLst/>
                <a:latin typeface="Abadi Extra Light"/>
              </a:rPr>
              <a:t>Dear Parent / Carer, </a:t>
            </a:r>
          </a:p>
          <a:p>
            <a:pPr algn="l" rtl="0" fontAlgn="base"/>
            <a:endParaRPr lang="en-GB" sz="600" b="0" i="0" dirty="0">
              <a:effectLst/>
              <a:latin typeface="Abadi Extra Light" panose="020B0204020104020204" pitchFamily="34" charset="0"/>
            </a:endParaRPr>
          </a:p>
          <a:p>
            <a:r>
              <a:rPr lang="en-GB" sz="1200" b="0" i="0" dirty="0">
                <a:effectLst/>
              </a:rPr>
              <a:t>As a school, we are constantly seeking ways to improve and enhance your child’s educational experience. This year we would like to</a:t>
            </a:r>
            <a:r>
              <a:rPr lang="en-GB" sz="1200" dirty="0"/>
              <a:t> offer the opportunity for your child to participate in a range of new and exciting activities, to finish off the academic year. </a:t>
            </a:r>
          </a:p>
          <a:p>
            <a:endParaRPr lang="en-GB" sz="800" dirty="0"/>
          </a:p>
          <a:p>
            <a:r>
              <a:rPr lang="en-GB" sz="1200" dirty="0"/>
              <a:t>The school will be suspending normal lessons and instead have organised a full day of activities for year 7-10 students on Monday 21st July and Tuesday 22</a:t>
            </a:r>
            <a:r>
              <a:rPr lang="en-GB" sz="1200" baseline="30000" dirty="0"/>
              <a:t>nd</a:t>
            </a:r>
            <a:r>
              <a:rPr lang="en-GB" sz="1200" dirty="0"/>
              <a:t> July, which will provide your son/ daughter with a range of different and engaging alternatives to the normal curriculum. </a:t>
            </a:r>
          </a:p>
          <a:p>
            <a:pPr algn="l" rtl="0" fontAlgn="base"/>
            <a:endParaRPr lang="en-GB" sz="800" b="0" i="0" dirty="0">
              <a:solidFill>
                <a:srgbClr val="002060"/>
              </a:solidFill>
              <a:effectLst/>
              <a:latin typeface="Abadi Extra Light" panose="020B0204020104020204" pitchFamily="34" charset="0"/>
            </a:endParaRPr>
          </a:p>
          <a:p>
            <a:r>
              <a:rPr lang="en-GB" sz="1200" dirty="0"/>
              <a:t>The information in this brochure, will allow your child to nominate their preferred activity for both days. We have tried to ensure that there is something for everyone, either in school, or on a trip!</a:t>
            </a:r>
          </a:p>
          <a:p>
            <a:endParaRPr lang="en-GB" sz="800" dirty="0"/>
          </a:p>
          <a:p>
            <a:r>
              <a:rPr lang="en-GB" sz="1200" dirty="0"/>
              <a:t>Places on external trips are allocated based on a number of factors. I would like to stress the importance of excellent behaviour and conduct whilst on a school trip and point out that only pupils who demonstrate this via their record of behaviour, conduct, effort and attendance will be considered suitable for certain trips. This is because at all times, pupils should be aware that they represent Biddick Academy and because of the health and safety issues involved in any venture outside of the classroom.  Students will be provided with a link to a Teams Form to make their selection, via their school E-mail account (Outlook). </a:t>
            </a:r>
          </a:p>
          <a:p>
            <a:endParaRPr lang="en-GB" sz="800" dirty="0"/>
          </a:p>
          <a:p>
            <a:r>
              <a:rPr lang="en-GB" sz="1200" dirty="0"/>
              <a:t>Once places are confirmed on trips, the preferred payment method is via ParentPay. Parents and carers will only pay for their child’s confirmed, allocated trips. If parents have any questions regarding payment or the trips, please contact the school office.</a:t>
            </a:r>
          </a:p>
          <a:p>
            <a:endParaRPr lang="en-GB" sz="800" dirty="0"/>
          </a:p>
          <a:p>
            <a:r>
              <a:rPr lang="en-GB" sz="1200" dirty="0"/>
              <a:t>Students do not need to wear their uniform to participate in their chosen activities. We do however ask that all students dress appropriately, especially if they are likely to get wet or muddy. For every off-site activity, a parent/carer must complete a parental consent form, which will be sent to you separately, once the place is confirmed.</a:t>
            </a:r>
          </a:p>
          <a:p>
            <a:endParaRPr lang="en-GB" sz="800" dirty="0"/>
          </a:p>
          <a:p>
            <a:r>
              <a:rPr lang="en-GB" sz="1200" dirty="0"/>
              <a:t>For all off-site activities, students will require a packed lunch or money to purchase a meal. If your child is currently receiving Free School Meals and would like a packed lunch provided by the school, we will arrange for this to be supplied on the day. Students will be provided with an order form in school during Form Time, by their Head of Year, in the penultimate week. </a:t>
            </a:r>
          </a:p>
          <a:p>
            <a:endParaRPr lang="en-GB" sz="800" dirty="0"/>
          </a:p>
          <a:p>
            <a:r>
              <a:rPr lang="en-GB" sz="1200" dirty="0"/>
              <a:t>Please discuss choices with your child and nominate these activities </a:t>
            </a:r>
            <a:r>
              <a:rPr lang="en-GB" sz="1200" b="1" dirty="0"/>
              <a:t>by 9am Wednesday 14th May. Student choices will be confirmed on Friday 23</a:t>
            </a:r>
            <a:r>
              <a:rPr lang="en-GB" sz="1200" b="1" baseline="30000" dirty="0"/>
              <a:t>rd</a:t>
            </a:r>
            <a:r>
              <a:rPr lang="en-GB" sz="1200" b="1" dirty="0"/>
              <a:t> May</a:t>
            </a:r>
            <a:r>
              <a:rPr lang="en-GB" sz="1200" dirty="0"/>
              <a:t>, once your child has been allocated a place, the balance will appear on their Parentpay account, which needs to be paid by </a:t>
            </a:r>
            <a:r>
              <a:rPr lang="en-GB" sz="1200" b="1" dirty="0"/>
              <a:t>Monday 16th June at 9am </a:t>
            </a:r>
            <a:r>
              <a:rPr lang="en-GB" sz="1200" dirty="0"/>
              <a:t>to secure their place. </a:t>
            </a:r>
          </a:p>
          <a:p>
            <a:endParaRPr lang="en-GB" sz="800" b="0" i="0" dirty="0">
              <a:solidFill>
                <a:srgbClr val="002060"/>
              </a:solidFill>
              <a:effectLst/>
              <a:latin typeface="Abadi Extra Light" panose="020B0204020104020204" pitchFamily="34" charset="0"/>
            </a:endParaRPr>
          </a:p>
          <a:p>
            <a:pPr algn="l" rtl="0" fontAlgn="base"/>
            <a:r>
              <a:rPr lang="en-GB" sz="1200" dirty="0"/>
              <a:t>Once all students have been allocated their activity, all of the specific information for their chosen activities will be sent out from the member of staff in charge. </a:t>
            </a:r>
          </a:p>
          <a:p>
            <a:pPr algn="l" rtl="0" fontAlgn="base"/>
            <a:endParaRPr lang="en-GB" sz="800" b="0" i="0" dirty="0">
              <a:solidFill>
                <a:srgbClr val="002060"/>
              </a:solidFill>
              <a:effectLst/>
              <a:latin typeface="Abadi Extra Light" panose="020B0204020104020204" pitchFamily="34" charset="0"/>
            </a:endParaRPr>
          </a:p>
          <a:p>
            <a:pPr fontAlgn="base"/>
            <a:r>
              <a:rPr lang="en-GB" sz="1200" dirty="0"/>
              <a:t>We hope you will agree that the activities day has the potential to offer a stimulating and worthwhile contribution to your child’s life at school and we anticipate lots of happy memories will be made. We would like to thank you for your ongoing support of the school and we look forward to spending time with your child in a different environment and watching them enjoy these new experiences. </a:t>
            </a:r>
          </a:p>
          <a:p>
            <a:pPr fontAlgn="base"/>
            <a:r>
              <a:rPr lang="en-GB" sz="1200" dirty="0"/>
              <a:t> </a:t>
            </a:r>
            <a:endParaRPr lang="en-GB" sz="1200" b="0" i="0" dirty="0">
              <a:solidFill>
                <a:srgbClr val="002060"/>
              </a:solidFill>
              <a:effectLst/>
              <a:latin typeface="Abadi Extra Light" panose="020B0204020104020204" pitchFamily="34" charset="0"/>
            </a:endParaRPr>
          </a:p>
          <a:p>
            <a:pPr algn="l" rtl="0" fontAlgn="base"/>
            <a:r>
              <a:rPr lang="en-GB" sz="1200" dirty="0"/>
              <a:t>Yours sincerely, </a:t>
            </a:r>
          </a:p>
          <a:p>
            <a:pPr algn="l" rtl="0" fontAlgn="base"/>
            <a:endParaRPr lang="en-GB" sz="1200" dirty="0"/>
          </a:p>
          <a:p>
            <a:pPr algn="l" rtl="0" fontAlgn="base"/>
            <a:endParaRPr lang="en-GB" sz="1200" dirty="0"/>
          </a:p>
          <a:p>
            <a:pPr algn="l" rtl="0" fontAlgn="base"/>
            <a:r>
              <a:rPr lang="en-GB" sz="1200" dirty="0"/>
              <a:t>Mr T Delf</a:t>
            </a:r>
          </a:p>
          <a:p>
            <a:pPr algn="l" rtl="0" fontAlgn="base"/>
            <a:r>
              <a:rPr lang="en-GB" sz="1200" dirty="0"/>
              <a:t>Senior Deputy Headteacher</a:t>
            </a:r>
          </a:p>
        </p:txBody>
      </p:sp>
      <p:sp>
        <p:nvSpPr>
          <p:cNvPr id="2" name="Rectangle 1">
            <a:extLst>
              <a:ext uri="{FF2B5EF4-FFF2-40B4-BE49-F238E27FC236}">
                <a16:creationId xmlns:a16="http://schemas.microsoft.com/office/drawing/2014/main" id="{98A523BA-0CBB-400A-8F31-7A35AA1324B5}"/>
              </a:ext>
            </a:extLst>
          </p:cNvPr>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3" name="Rectangle 2">
            <a:extLst>
              <a:ext uri="{FF2B5EF4-FFF2-40B4-BE49-F238E27FC236}">
                <a16:creationId xmlns:a16="http://schemas.microsoft.com/office/drawing/2014/main" id="{1306CB6D-B3D3-448E-BEB3-D37916D829D2}"/>
              </a:ext>
            </a:extLst>
          </p:cNvPr>
          <p:cNvSpPr>
            <a:spLocks noChangeArrowheads="1"/>
          </p:cNvSpPr>
          <p:nvPr/>
        </p:nvSpPr>
        <p:spPr bwMode="auto">
          <a:xfrm>
            <a:off x="152400" y="-32266"/>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  </a:t>
            </a:r>
          </a:p>
        </p:txBody>
      </p:sp>
    </p:spTree>
    <p:extLst>
      <p:ext uri="{BB962C8B-B14F-4D97-AF65-F5344CB8AC3E}">
        <p14:creationId xmlns:p14="http://schemas.microsoft.com/office/powerpoint/2010/main" val="257962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0621-91D2-D4F5-B97D-3588561AE8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a:off x="264712" y="7082911"/>
            <a:ext cx="6387182" cy="2551778"/>
          </a:xfrm>
          <a:prstGeom prst="rect">
            <a:avLst/>
          </a:prstGeom>
        </p:spPr>
      </p:pic>
      <p:pic>
        <p:nvPicPr>
          <p:cNvPr id="5" name="Picture 4" descr="A picture containing fish&#10;&#10;Description automatically generated">
            <a:extLst>
              <a:ext uri="{FF2B5EF4-FFF2-40B4-BE49-F238E27FC236}">
                <a16:creationId xmlns:a16="http://schemas.microsoft.com/office/drawing/2014/main" id="{699FF8AA-0420-7C85-8690-1BF1C26559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flipV="1">
            <a:off x="264712" y="124929"/>
            <a:ext cx="6387182" cy="2551778"/>
          </a:xfrm>
          <a:prstGeom prst="rect">
            <a:avLst/>
          </a:prstGeom>
        </p:spPr>
      </p:pic>
      <p:sp>
        <p:nvSpPr>
          <p:cNvPr id="6" name="TextBox 5">
            <a:extLst>
              <a:ext uri="{FF2B5EF4-FFF2-40B4-BE49-F238E27FC236}">
                <a16:creationId xmlns:a16="http://schemas.microsoft.com/office/drawing/2014/main" id="{BEF0F045-D549-3DC4-984E-01CBBB4C56E2}"/>
              </a:ext>
            </a:extLst>
          </p:cNvPr>
          <p:cNvSpPr txBox="1"/>
          <p:nvPr/>
        </p:nvSpPr>
        <p:spPr>
          <a:xfrm>
            <a:off x="316627" y="20535"/>
            <a:ext cx="488133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800" dirty="0">
                <a:solidFill>
                  <a:srgbClr val="FFFFFF"/>
                </a:solidFill>
                <a:latin typeface="Fave Script Bold Pro"/>
              </a:rPr>
              <a:t>Activities Week</a:t>
            </a:r>
          </a:p>
        </p:txBody>
      </p:sp>
      <p:graphicFrame>
        <p:nvGraphicFramePr>
          <p:cNvPr id="7" name="Table 6">
            <a:extLst>
              <a:ext uri="{FF2B5EF4-FFF2-40B4-BE49-F238E27FC236}">
                <a16:creationId xmlns:a16="http://schemas.microsoft.com/office/drawing/2014/main" id="{B0FB5F76-6CD5-6B80-D10E-C33202D7D3D1}"/>
              </a:ext>
            </a:extLst>
          </p:cNvPr>
          <p:cNvGraphicFramePr>
            <a:graphicFrameLocks noGrp="1"/>
          </p:cNvGraphicFramePr>
          <p:nvPr>
            <p:extLst>
              <p:ext uri="{D42A27DB-BD31-4B8C-83A1-F6EECF244321}">
                <p14:modId xmlns:p14="http://schemas.microsoft.com/office/powerpoint/2010/main" val="2437757688"/>
              </p:ext>
            </p:extLst>
          </p:nvPr>
        </p:nvGraphicFramePr>
        <p:xfrm>
          <a:off x="376695" y="1249596"/>
          <a:ext cx="6051401" cy="8505854"/>
        </p:xfrm>
        <a:graphic>
          <a:graphicData uri="http://schemas.openxmlformats.org/drawingml/2006/table">
            <a:tbl>
              <a:tblPr/>
              <a:tblGrid>
                <a:gridCol w="3625137">
                  <a:extLst>
                    <a:ext uri="{9D8B030D-6E8A-4147-A177-3AD203B41FA5}">
                      <a16:colId xmlns:a16="http://schemas.microsoft.com/office/drawing/2014/main" val="3681233032"/>
                    </a:ext>
                  </a:extLst>
                </a:gridCol>
                <a:gridCol w="2426264">
                  <a:extLst>
                    <a:ext uri="{9D8B030D-6E8A-4147-A177-3AD203B41FA5}">
                      <a16:colId xmlns:a16="http://schemas.microsoft.com/office/drawing/2014/main" val="2879002840"/>
                    </a:ext>
                  </a:extLst>
                </a:gridCol>
              </a:tblGrid>
              <a:tr h="251945">
                <a:tc>
                  <a:txBody>
                    <a:bodyPr/>
                    <a:lstStyle/>
                    <a:p>
                      <a:pPr algn="ctr" fontAlgn="b"/>
                      <a:r>
                        <a:rPr lang="en-GB" sz="1400" b="1" i="0" u="none" strike="noStrike" dirty="0">
                          <a:solidFill>
                            <a:srgbClr val="000000"/>
                          </a:solidFill>
                          <a:effectLst/>
                          <a:latin typeface="Abadi Extra Light" panose="020B0204020104020204" pitchFamily="34" charset="0"/>
                        </a:rPr>
                        <a:t>Activity</a:t>
                      </a:r>
                    </a:p>
                  </a:txBody>
                  <a:tcPr marL="4955" marR="4955" marT="4955" marB="3567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Abadi Extra Light" panose="020B0204020104020204" pitchFamily="34" charset="0"/>
                        </a:rPr>
                        <a:t>Payment Details</a:t>
                      </a:r>
                    </a:p>
                  </a:txBody>
                  <a:tcPr marL="4955" marR="4955" marT="4955" marB="3567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959385"/>
                  </a:ext>
                </a:extLst>
              </a:tr>
              <a:tr h="315685">
                <a:tc>
                  <a:txBody>
                    <a:bodyPr/>
                    <a:lstStyle/>
                    <a:p>
                      <a:pPr algn="ctr" fontAlgn="b"/>
                      <a:r>
                        <a:rPr lang="en-GB" sz="1100" b="0" i="0" u="none" strike="noStrike" dirty="0">
                          <a:solidFill>
                            <a:srgbClr val="000000"/>
                          </a:solidFill>
                          <a:effectLst/>
                          <a:latin typeface="Abadi Extra Light" panose="020B0204020104020204" pitchFamily="34" charset="0"/>
                        </a:rPr>
                        <a:t>Alton Towers (Trip) Year 9 and 10 only</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£60</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674155"/>
                  </a:ext>
                </a:extLst>
              </a:tr>
              <a:tr h="338699">
                <a:tc>
                  <a:txBody>
                    <a:bodyPr/>
                    <a:lstStyle/>
                    <a:p>
                      <a:pPr algn="ctr" fontAlgn="b"/>
                      <a:r>
                        <a:rPr lang="en-GB" sz="1100" b="0" i="0" u="none" strike="noStrike" dirty="0">
                          <a:solidFill>
                            <a:srgbClr val="000000"/>
                          </a:solidFill>
                          <a:effectLst/>
                          <a:latin typeface="Abadi Extra Light" panose="020B0204020104020204" pitchFamily="34" charset="0"/>
                        </a:rPr>
                        <a:t>Flamingo Land (Trip) Year 7 and 8 only</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£45</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45107436"/>
                  </a:ext>
                </a:extLst>
              </a:tr>
              <a:tr h="338699">
                <a:tc>
                  <a:txBody>
                    <a:bodyPr/>
                    <a:lstStyle/>
                    <a:p>
                      <a:pPr algn="ctr" fontAlgn="b"/>
                      <a:r>
                        <a:rPr lang="en-GB" sz="1100" b="0" i="0" u="none" strike="noStrike" dirty="0">
                          <a:solidFill>
                            <a:srgbClr val="000000"/>
                          </a:solidFill>
                          <a:effectLst/>
                          <a:latin typeface="Abadi Extra Light" panose="020B0204020104020204" pitchFamily="34" charset="0"/>
                        </a:rPr>
                        <a:t>Ninja Warrior and Cinema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£40</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8478381"/>
                  </a:ext>
                </a:extLst>
              </a:tr>
              <a:tr h="338699">
                <a:tc>
                  <a:txBody>
                    <a:bodyPr/>
                    <a:lstStyle/>
                    <a:p>
                      <a:pPr algn="ctr" fontAlgn="b"/>
                      <a:r>
                        <a:rPr lang="en-GB" sz="1100" b="0" i="0" u="none" strike="noStrike" dirty="0">
                          <a:solidFill>
                            <a:srgbClr val="000000"/>
                          </a:solidFill>
                          <a:effectLst/>
                          <a:latin typeface="Abadi Extra Light" panose="020B0204020104020204" pitchFamily="34" charset="0"/>
                        </a:rPr>
                        <a:t>Beamish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£25</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0722607"/>
                  </a:ext>
                </a:extLst>
              </a:tr>
              <a:tr h="338699">
                <a:tc>
                  <a:txBody>
                    <a:bodyPr/>
                    <a:lstStyle/>
                    <a:p>
                      <a:pPr algn="ctr" fontAlgn="b"/>
                      <a:r>
                        <a:rPr lang="en-GB" sz="1100" b="0" i="0" u="none" strike="noStrike" dirty="0">
                          <a:solidFill>
                            <a:srgbClr val="000000"/>
                          </a:solidFill>
                          <a:effectLst/>
                          <a:latin typeface="Abadi Extra Light" panose="020B0204020104020204" pitchFamily="34" charset="0"/>
                        </a:rPr>
                        <a:t>Metro Centre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£10</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3270411"/>
                  </a:ext>
                </a:extLst>
              </a:tr>
              <a:tr h="338699">
                <a:tc>
                  <a:txBody>
                    <a:bodyPr/>
                    <a:lstStyle/>
                    <a:p>
                      <a:pPr algn="ctr" fontAlgn="b"/>
                      <a:r>
                        <a:rPr lang="en-GB" sz="1100" b="0" i="0" u="none" strike="noStrike" dirty="0">
                          <a:solidFill>
                            <a:srgbClr val="000000"/>
                          </a:solidFill>
                          <a:effectLst/>
                          <a:latin typeface="Abadi Extra Light" panose="020B0204020104020204" pitchFamily="34" charset="0"/>
                        </a:rPr>
                        <a:t>RoF Activities Centre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£30</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1467796"/>
                  </a:ext>
                </a:extLst>
              </a:tr>
              <a:tr h="3386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badi Extra Light" panose="020B0204020104020204" pitchFamily="34" charset="0"/>
                        </a:rPr>
                        <a:t>Water Sports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£40</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0118552"/>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Indoor Climbing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£25</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874133"/>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Dry Slope Skiing(Trip)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£30</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8074316"/>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Edinburgh Zoo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£45</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0764443"/>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Swimming,</a:t>
                      </a:r>
                      <a:r>
                        <a:rPr lang="en-GB" sz="1100" b="0" i="0" u="none" strike="noStrike" baseline="0" dirty="0">
                          <a:solidFill>
                            <a:srgbClr val="000000"/>
                          </a:solidFill>
                          <a:effectLst/>
                          <a:latin typeface="Abadi Extra Light" panose="020B0204020104020204" pitchFamily="34" charset="0"/>
                        </a:rPr>
                        <a:t> </a:t>
                      </a:r>
                      <a:r>
                        <a:rPr lang="en-GB" sz="1100" b="0" i="0" u="none" strike="noStrike" dirty="0">
                          <a:solidFill>
                            <a:srgbClr val="000000"/>
                          </a:solidFill>
                          <a:effectLst/>
                          <a:latin typeface="Abadi Extra Light" panose="020B0204020104020204" pitchFamily="34" charset="0"/>
                        </a:rPr>
                        <a:t>Quasar</a:t>
                      </a:r>
                      <a:r>
                        <a:rPr lang="en-GB" sz="1100" b="0" i="0" u="none" strike="noStrike" baseline="0" dirty="0">
                          <a:solidFill>
                            <a:srgbClr val="000000"/>
                          </a:solidFill>
                          <a:effectLst/>
                          <a:latin typeface="Abadi Extra Light" panose="020B0204020104020204" pitchFamily="34" charset="0"/>
                        </a:rPr>
                        <a:t> and </a:t>
                      </a:r>
                      <a:r>
                        <a:rPr lang="en-GB" sz="1100" b="0" i="0" u="none" strike="noStrike" dirty="0">
                          <a:solidFill>
                            <a:srgbClr val="000000"/>
                          </a:solidFill>
                          <a:effectLst/>
                          <a:latin typeface="Abadi Extra Light" panose="020B0204020104020204" pitchFamily="34" charset="0"/>
                        </a:rPr>
                        <a:t>Arcades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£20</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5790498"/>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Ouseburn</a:t>
                      </a:r>
                      <a:r>
                        <a:rPr lang="en-GB" sz="1100" b="0" i="0" u="none" strike="noStrike" baseline="0" dirty="0">
                          <a:solidFill>
                            <a:srgbClr val="000000"/>
                          </a:solidFill>
                          <a:effectLst/>
                          <a:latin typeface="Abadi Extra Light" panose="020B0204020104020204" pitchFamily="34" charset="0"/>
                        </a:rPr>
                        <a:t> and the</a:t>
                      </a:r>
                      <a:r>
                        <a:rPr lang="en-GB" sz="1100" b="0" i="0" u="none" strike="noStrike" dirty="0">
                          <a:solidFill>
                            <a:srgbClr val="000000"/>
                          </a:solidFill>
                          <a:effectLst/>
                          <a:latin typeface="Abadi Extra Light" panose="020B0204020104020204" pitchFamily="34" charset="0"/>
                        </a:rPr>
                        <a:t> Victoria Tunnels</a:t>
                      </a:r>
                      <a:r>
                        <a:rPr lang="en-GB" sz="1100" b="0" i="0" u="none" strike="noStrike" baseline="0" dirty="0">
                          <a:solidFill>
                            <a:srgbClr val="000000"/>
                          </a:solidFill>
                          <a:effectLst/>
                          <a:latin typeface="Abadi Extra Light" panose="020B0204020104020204" pitchFamily="34" charset="0"/>
                        </a:rPr>
                        <a:t> (Trip)</a:t>
                      </a:r>
                      <a:endParaRPr lang="en-GB" sz="1100" b="0"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£25</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9227830"/>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Whitby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£20</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9307228"/>
                  </a:ext>
                </a:extLst>
              </a:tr>
              <a:tr h="2914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badi Extra Light" panose="020B0204020104020204" pitchFamily="34" charset="0"/>
                        </a:rPr>
                        <a:t>Ice Skating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£25</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4578931"/>
                  </a:ext>
                </a:extLst>
              </a:tr>
              <a:tr h="291404">
                <a:tc>
                  <a:txBody>
                    <a:bodyPr/>
                    <a:lstStyle/>
                    <a:p>
                      <a:pPr algn="ctr" fontAlgn="b"/>
                      <a:r>
                        <a:rPr lang="en-GB" sz="1100" b="0" i="0" u="none" strike="noStrike" dirty="0">
                          <a:solidFill>
                            <a:srgbClr val="000000"/>
                          </a:solidFill>
                          <a:effectLst/>
                          <a:latin typeface="Abadi Extra Light" panose="020B0204020104020204" pitchFamily="34" charset="0"/>
                        </a:rPr>
                        <a:t>York – Tour and Railway Museum (Trip)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£20</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6856463"/>
                  </a:ext>
                </a:extLst>
              </a:tr>
              <a:tr h="30101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kern="1200" baseline="0" dirty="0">
                          <a:solidFill>
                            <a:srgbClr val="000000"/>
                          </a:solidFill>
                          <a:effectLst/>
                          <a:latin typeface="Abadi Extra Light" panose="020B0204020104020204" pitchFamily="34" charset="0"/>
                          <a:ea typeface="+mn-ea"/>
                          <a:cs typeface="+mn-cs"/>
                        </a:rPr>
                        <a:t>Art, Crafts and Design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1020153"/>
                  </a:ext>
                </a:extLst>
              </a:tr>
              <a:tr h="2858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badi Extra Light" panose="020B0204020104020204" pitchFamily="34" charset="0"/>
                        </a:rPr>
                        <a:t>STEM</a:t>
                      </a:r>
                      <a:r>
                        <a:rPr lang="en-GB" sz="1100" b="0" i="0" u="none" strike="noStrike" baseline="0" dirty="0">
                          <a:solidFill>
                            <a:srgbClr val="000000"/>
                          </a:solidFill>
                          <a:effectLst/>
                          <a:latin typeface="Abadi Extra Light" panose="020B0204020104020204" pitchFamily="34" charset="0"/>
                        </a:rPr>
                        <a:t> Fun (In school)</a:t>
                      </a:r>
                      <a:endParaRPr lang="en-GB" sz="1100" b="0"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993260"/>
                  </a:ext>
                </a:extLst>
              </a:tr>
              <a:tr h="2914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badi Extra Light" panose="020B0204020104020204" pitchFamily="34" charset="0"/>
                        </a:rPr>
                        <a:t>Show Stopper Baking (</a:t>
                      </a:r>
                      <a:r>
                        <a:rPr lang="en-GB" sz="1100" b="0" i="0" u="none" strike="noStrike" baseline="0" dirty="0">
                          <a:solidFill>
                            <a:srgbClr val="000000"/>
                          </a:solidFill>
                          <a:effectLst/>
                          <a:latin typeface="Abadi Extra Light" panose="020B0204020104020204" pitchFamily="34" charset="0"/>
                        </a:rPr>
                        <a:t>In school)</a:t>
                      </a:r>
                      <a:endParaRPr lang="en-GB" sz="1100" b="0"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Ingredients</a:t>
                      </a:r>
                      <a:r>
                        <a:rPr lang="en-GB" sz="1000" b="1" i="0" u="none" strike="noStrike" baseline="0" dirty="0">
                          <a:solidFill>
                            <a:srgbClr val="000000"/>
                          </a:solidFill>
                          <a:effectLst/>
                          <a:latin typeface="Abadi Extra Light" panose="020B0204020104020204" pitchFamily="34" charset="0"/>
                        </a:rPr>
                        <a:t> required</a:t>
                      </a:r>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8986839"/>
                  </a:ext>
                </a:extLst>
              </a:tr>
              <a:tr h="2914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badi Extra Light" panose="020B0204020104020204" pitchFamily="34" charset="0"/>
                        </a:rPr>
                        <a:t>Warhammer (</a:t>
                      </a:r>
                      <a:r>
                        <a:rPr lang="en-GB" sz="1100" b="0" i="0" u="none" strike="noStrike" baseline="0" dirty="0">
                          <a:solidFill>
                            <a:srgbClr val="000000"/>
                          </a:solidFill>
                          <a:effectLst/>
                          <a:latin typeface="Abadi Extra Light" panose="020B0204020104020204" pitchFamily="34" charset="0"/>
                        </a:rPr>
                        <a:t>In school)</a:t>
                      </a:r>
                      <a:endParaRPr lang="en-GB" sz="1100" b="0"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658640"/>
                  </a:ext>
                </a:extLst>
              </a:tr>
              <a:tr h="2914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kern="1200" baseline="0" dirty="0">
                          <a:solidFill>
                            <a:srgbClr val="000000"/>
                          </a:solidFill>
                          <a:effectLst/>
                          <a:latin typeface="Abadi Extra Light" panose="020B0204020104020204" pitchFamily="34" charset="0"/>
                          <a:ea typeface="+mn-ea"/>
                          <a:cs typeface="+mn-cs"/>
                        </a:rPr>
                        <a:t>Sports – Football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053995"/>
                  </a:ext>
                </a:extLst>
              </a:tr>
              <a:tr h="291404">
                <a:tc>
                  <a:txBody>
                    <a:bodyPr/>
                    <a:lstStyle/>
                    <a:p>
                      <a:pPr algn="ctr" fontAlgn="b"/>
                      <a:r>
                        <a:rPr lang="en-GB" sz="1100" b="0" i="0" u="none" strike="noStrike" kern="1200" baseline="0" dirty="0">
                          <a:solidFill>
                            <a:srgbClr val="000000"/>
                          </a:solidFill>
                          <a:effectLst/>
                          <a:latin typeface="Abadi Extra Light" panose="020B0204020104020204" pitchFamily="34" charset="0"/>
                          <a:ea typeface="+mn-ea"/>
                          <a:cs typeface="+mn-cs"/>
                        </a:rPr>
                        <a:t>Sports - Multisport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110254"/>
                  </a:ext>
                </a:extLst>
              </a:tr>
              <a:tr h="286535">
                <a:tc>
                  <a:txBody>
                    <a:bodyPr/>
                    <a:lstStyle/>
                    <a:p>
                      <a:pPr algn="ctr" fontAlgn="b"/>
                      <a:r>
                        <a:rPr lang="en-GB" sz="1100" b="0" i="0" u="none" strike="noStrike" kern="1200" baseline="0" dirty="0">
                          <a:solidFill>
                            <a:srgbClr val="000000"/>
                          </a:solidFill>
                          <a:effectLst/>
                          <a:latin typeface="Abadi Extra Light" panose="020B0204020104020204" pitchFamily="34" charset="0"/>
                          <a:ea typeface="+mn-ea"/>
                          <a:cs typeface="+mn-cs"/>
                        </a:rPr>
                        <a:t>Performing Arts for the Day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16418887"/>
                  </a:ext>
                </a:extLst>
              </a:tr>
              <a:tr h="2737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kern="1200" baseline="0" dirty="0">
                          <a:solidFill>
                            <a:srgbClr val="000000"/>
                          </a:solidFill>
                          <a:effectLst/>
                          <a:latin typeface="Abadi Extra Light" panose="020B0204020104020204" pitchFamily="34" charset="0"/>
                          <a:ea typeface="+mn-ea"/>
                          <a:cs typeface="+mn-cs"/>
                        </a:rPr>
                        <a:t>Board Games Bonanza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8502012"/>
                  </a:ext>
                </a:extLst>
              </a:tr>
              <a:tr h="291404">
                <a:tc>
                  <a:txBody>
                    <a:bodyPr/>
                    <a:lstStyle/>
                    <a:p>
                      <a:pPr algn="ctr" fontAlgn="b"/>
                      <a:r>
                        <a:rPr lang="en-GB" sz="1100" b="0" i="0" u="none" strike="noStrike" kern="1200" baseline="0" dirty="0">
                          <a:solidFill>
                            <a:srgbClr val="000000"/>
                          </a:solidFill>
                          <a:effectLst/>
                          <a:latin typeface="Abadi Extra Light" panose="020B0204020104020204" pitchFamily="34" charset="0"/>
                          <a:ea typeface="+mn-ea"/>
                          <a:cs typeface="+mn-cs"/>
                        </a:rPr>
                        <a:t>Make Up Tutorial (In School)</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 – Can bring own makeup</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807558"/>
                  </a:ext>
                </a:extLst>
              </a:tr>
              <a:tr h="291404">
                <a:tc>
                  <a:txBody>
                    <a:bodyPr/>
                    <a:lstStyle/>
                    <a:p>
                      <a:pPr algn="ctr" fontAlgn="b"/>
                      <a:r>
                        <a:rPr lang="en-US" sz="1100" b="0" i="0" u="none" strike="noStrike" kern="1200" baseline="0" dirty="0">
                          <a:solidFill>
                            <a:srgbClr val="000000"/>
                          </a:solidFill>
                          <a:effectLst/>
                          <a:latin typeface="Abadi Extra Light" panose="020B0204020104020204" pitchFamily="34" charset="0"/>
                          <a:ea typeface="+mn-ea"/>
                          <a:cs typeface="+mn-cs"/>
                        </a:rPr>
                        <a:t>Movie Marathon (In School)</a:t>
                      </a:r>
                      <a:endParaRPr lang="en-GB" sz="1100" b="0" i="0" u="none" strike="noStrike" kern="1200" baseline="0" dirty="0">
                        <a:solidFill>
                          <a:srgbClr val="000000"/>
                        </a:solidFill>
                        <a:effectLst/>
                        <a:latin typeface="Abadi Extra Light" panose="020B0204020104020204" pitchFamily="34" charset="0"/>
                        <a:ea typeface="+mn-ea"/>
                        <a:cs typeface="+mn-cs"/>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badi Extra Light" panose="020B0204020104020204" pitchFamily="34" charset="0"/>
                        </a:rPr>
                        <a:t>FREE</a:t>
                      </a:r>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1830620"/>
                  </a:ext>
                </a:extLst>
              </a:tr>
              <a:tr h="291404">
                <a:tc>
                  <a:txBody>
                    <a:bodyPr/>
                    <a:lstStyle/>
                    <a:p>
                      <a:pPr algn="ctr" fontAlgn="b"/>
                      <a:r>
                        <a:rPr lang="en-GB" sz="1100" b="0" i="0" u="none" strike="noStrike" kern="1200" baseline="0" dirty="0">
                          <a:solidFill>
                            <a:srgbClr val="000000"/>
                          </a:solidFill>
                          <a:effectLst/>
                          <a:latin typeface="Abadi Extra Light" panose="020B0204020104020204" pitchFamily="34" charset="0"/>
                          <a:ea typeface="+mn-ea"/>
                          <a:cs typeface="+mn-cs"/>
                        </a:rPr>
                        <a:t>FIFA and Minecraft </a:t>
                      </a:r>
                      <a:r>
                        <a:rPr lang="en-US" sz="1100" b="0" i="0" u="none" strike="noStrike" kern="1200" baseline="0" dirty="0">
                          <a:solidFill>
                            <a:srgbClr val="000000"/>
                          </a:solidFill>
                          <a:effectLst/>
                          <a:latin typeface="Abadi Extra Light" panose="020B0204020104020204" pitchFamily="34" charset="0"/>
                          <a:ea typeface="+mn-ea"/>
                          <a:cs typeface="+mn-cs"/>
                        </a:rPr>
                        <a:t>(In School)</a:t>
                      </a:r>
                      <a:endParaRPr lang="en-GB" sz="1100" b="0" i="0" u="none" strike="noStrike" kern="1200" baseline="0" dirty="0">
                        <a:solidFill>
                          <a:srgbClr val="000000"/>
                        </a:solidFill>
                        <a:effectLst/>
                        <a:latin typeface="Abadi Extra Light" panose="020B0204020104020204" pitchFamily="34" charset="0"/>
                        <a:ea typeface="+mn-ea"/>
                        <a:cs typeface="+mn-cs"/>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000" b="1" i="0" u="none" strike="noStrike" dirty="0">
                          <a:solidFill>
                            <a:srgbClr val="000000"/>
                          </a:solidFill>
                          <a:effectLst/>
                          <a:latin typeface="Abadi Extra Light" panose="020B0204020104020204" pitchFamily="34" charset="0"/>
                        </a:rPr>
                        <a:t>FREE</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3110244"/>
                  </a:ext>
                </a:extLst>
              </a:tr>
              <a:tr h="291404">
                <a:tc>
                  <a:txBody>
                    <a:bodyPr/>
                    <a:lstStyle/>
                    <a:p>
                      <a:pPr algn="ctr" fontAlgn="b"/>
                      <a:r>
                        <a:rPr lang="en-GB" sz="1100" b="0" i="0" u="none" strike="noStrike" kern="1200" baseline="0" dirty="0">
                          <a:solidFill>
                            <a:srgbClr val="000000"/>
                          </a:solidFill>
                          <a:effectLst/>
                          <a:latin typeface="Abadi Extra Light" panose="020B0204020104020204" pitchFamily="34" charset="0"/>
                          <a:ea typeface="+mn-ea"/>
                          <a:cs typeface="+mn-cs"/>
                        </a:rPr>
                        <a:t>Lego Crazy</a:t>
                      </a: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badi Extra Light" panose="020B0204020104020204" pitchFamily="34" charset="0"/>
                        </a:rPr>
                        <a:t>FREE</a:t>
                      </a:r>
                    </a:p>
                    <a:p>
                      <a:pPr algn="ctr" fontAlgn="b"/>
                      <a:endParaRPr lang="en-GB" sz="1000" b="1" i="0" u="none" strike="noStrike" dirty="0">
                        <a:solidFill>
                          <a:srgbClr val="000000"/>
                        </a:solidFill>
                        <a:effectLst/>
                        <a:latin typeface="Abadi Extra Light" panose="020B0204020104020204" pitchFamily="34" charset="0"/>
                      </a:endParaRPr>
                    </a:p>
                  </a:txBody>
                  <a:tcPr marL="4955" marR="4955" marT="4955" marB="35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8072788"/>
                  </a:ext>
                </a:extLst>
              </a:tr>
            </a:tbl>
          </a:graphicData>
        </a:graphic>
      </p:graphicFrame>
      <p:sp>
        <p:nvSpPr>
          <p:cNvPr id="8" name="TextBox 7">
            <a:extLst>
              <a:ext uri="{FF2B5EF4-FFF2-40B4-BE49-F238E27FC236}">
                <a16:creationId xmlns:a16="http://schemas.microsoft.com/office/drawing/2014/main" id="{C43001A0-61FE-1C69-0DD5-896C0AEB348A}"/>
              </a:ext>
            </a:extLst>
          </p:cNvPr>
          <p:cNvSpPr txBox="1"/>
          <p:nvPr/>
        </p:nvSpPr>
        <p:spPr>
          <a:xfrm>
            <a:off x="4965730" y="459375"/>
            <a:ext cx="1609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solidFill>
                  <a:srgbClr val="FFFFFF"/>
                </a:solidFill>
                <a:latin typeface="Fave Script Bold Pro"/>
              </a:rPr>
              <a:t>2025</a:t>
            </a:r>
          </a:p>
        </p:txBody>
      </p:sp>
    </p:spTree>
    <p:extLst>
      <p:ext uri="{BB962C8B-B14F-4D97-AF65-F5344CB8AC3E}">
        <p14:creationId xmlns:p14="http://schemas.microsoft.com/office/powerpoint/2010/main" val="105990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0621-91D2-D4F5-B97D-3588561AE8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a:off x="316627" y="7082911"/>
            <a:ext cx="6387182" cy="2551778"/>
          </a:xfrm>
          <a:prstGeom prst="rect">
            <a:avLst/>
          </a:prstGeom>
        </p:spPr>
      </p:pic>
      <p:pic>
        <p:nvPicPr>
          <p:cNvPr id="5" name="Picture 4" descr="A picture containing fish&#10;&#10;Description automatically generated">
            <a:extLst>
              <a:ext uri="{FF2B5EF4-FFF2-40B4-BE49-F238E27FC236}">
                <a16:creationId xmlns:a16="http://schemas.microsoft.com/office/drawing/2014/main" id="{699FF8AA-0420-7C85-8690-1BF1C26559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4783" l="2073" r="98659">
                        <a14:foregroundMark x1="5000" y1="82174" x2="6220" y2="42609"/>
                        <a14:foregroundMark x1="96707" y1="91739" x2="96098" y2="24783"/>
                        <a14:foregroundMark x1="5000" y1="85217" x2="88049" y2="70870"/>
                        <a14:foregroundMark x1="88049" y1="70870" x2="93415" y2="71739"/>
                        <a14:foregroundMark x1="96098" y1="83043" x2="43659" y2="86087"/>
                        <a14:foregroundMark x1="43659" y1="86087" x2="42317" y2="87391"/>
                        <a14:foregroundMark x1="98676" y1="33478" x2="98780" y2="28261"/>
                        <a14:foregroundMark x1="98537" y1="40435" x2="98676" y2="33478"/>
                        <a14:foregroundMark x1="2073" y1="94783" x2="4146" y2="43478"/>
                        <a14:backgroundMark x1="99390" y1="45652" x2="99390" y2="45652"/>
                        <a14:backgroundMark x1="99756" y1="33478" x2="99756" y2="33478"/>
                      </a14:backgroundRemoval>
                    </a14:imgEffect>
                    <a14:imgEffect>
                      <a14:saturation sat="400000"/>
                    </a14:imgEffect>
                  </a14:imgLayer>
                </a14:imgProps>
              </a:ext>
            </a:extLst>
          </a:blip>
          <a:stretch>
            <a:fillRect/>
          </a:stretch>
        </p:blipFill>
        <p:spPr>
          <a:xfrm flipH="1" flipV="1">
            <a:off x="316627" y="124929"/>
            <a:ext cx="6387182" cy="2551778"/>
          </a:xfrm>
          <a:prstGeom prst="rect">
            <a:avLst/>
          </a:prstGeom>
        </p:spPr>
      </p:pic>
      <p:sp>
        <p:nvSpPr>
          <p:cNvPr id="6" name="TextBox 5">
            <a:extLst>
              <a:ext uri="{FF2B5EF4-FFF2-40B4-BE49-F238E27FC236}">
                <a16:creationId xmlns:a16="http://schemas.microsoft.com/office/drawing/2014/main" id="{BEF0F045-D549-3DC4-984E-01CBBB4C56E2}"/>
              </a:ext>
            </a:extLst>
          </p:cNvPr>
          <p:cNvSpPr txBox="1"/>
          <p:nvPr/>
        </p:nvSpPr>
        <p:spPr>
          <a:xfrm>
            <a:off x="316627" y="20535"/>
            <a:ext cx="488133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800" dirty="0">
                <a:solidFill>
                  <a:srgbClr val="FFFFFF"/>
                </a:solidFill>
                <a:latin typeface="Fave Script Bold Pro"/>
              </a:rPr>
              <a:t>Activities Week</a:t>
            </a:r>
          </a:p>
        </p:txBody>
      </p:sp>
      <p:sp>
        <p:nvSpPr>
          <p:cNvPr id="8" name="TextBox 7">
            <a:extLst>
              <a:ext uri="{FF2B5EF4-FFF2-40B4-BE49-F238E27FC236}">
                <a16:creationId xmlns:a16="http://schemas.microsoft.com/office/drawing/2014/main" id="{C43001A0-61FE-1C69-0DD5-896C0AEB348A}"/>
              </a:ext>
            </a:extLst>
          </p:cNvPr>
          <p:cNvSpPr txBox="1"/>
          <p:nvPr/>
        </p:nvSpPr>
        <p:spPr>
          <a:xfrm>
            <a:off x="5042220" y="452077"/>
            <a:ext cx="1609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solidFill>
                  <a:srgbClr val="FFFFFF"/>
                </a:solidFill>
                <a:latin typeface="Fave Script Bold Pro"/>
              </a:rPr>
              <a:t>2025</a:t>
            </a:r>
          </a:p>
        </p:txBody>
      </p:sp>
      <p:sp>
        <p:nvSpPr>
          <p:cNvPr id="2" name="TextBox 1"/>
          <p:cNvSpPr txBox="1"/>
          <p:nvPr/>
        </p:nvSpPr>
        <p:spPr>
          <a:xfrm>
            <a:off x="316627" y="1705970"/>
            <a:ext cx="6387182" cy="5109091"/>
          </a:xfrm>
          <a:prstGeom prst="rect">
            <a:avLst/>
          </a:prstGeom>
          <a:solidFill>
            <a:schemeClr val="bg1"/>
          </a:solidFill>
        </p:spPr>
        <p:txBody>
          <a:bodyPr wrap="square" rtlCol="0">
            <a:spAutoFit/>
          </a:bodyPr>
          <a:lstStyle/>
          <a:p>
            <a:pPr algn="ctr"/>
            <a:endParaRPr lang="en-GB" sz="6600" dirty="0"/>
          </a:p>
          <a:p>
            <a:pPr algn="ctr"/>
            <a:r>
              <a:rPr lang="en-GB" sz="13000" dirty="0"/>
              <a:t>External trips</a:t>
            </a:r>
          </a:p>
        </p:txBody>
      </p:sp>
    </p:spTree>
    <p:extLst>
      <p:ext uri="{BB962C8B-B14F-4D97-AF65-F5344CB8AC3E}">
        <p14:creationId xmlns:p14="http://schemas.microsoft.com/office/powerpoint/2010/main" val="140639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9D66CB-D389-B977-FAAD-A661822D45D2}"/>
              </a:ext>
            </a:extLst>
          </p:cNvPr>
          <p:cNvSpPr txBox="1"/>
          <p:nvPr/>
        </p:nvSpPr>
        <p:spPr>
          <a:xfrm>
            <a:off x="127780" y="3425648"/>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5" name="Title 1">
            <a:extLst>
              <a:ext uri="{FF2B5EF4-FFF2-40B4-BE49-F238E27FC236}">
                <a16:creationId xmlns:a16="http://schemas.microsoft.com/office/drawing/2014/main" id="{AB9EF32E-FE9E-8D17-5EAE-8935A987DCE8}"/>
              </a:ext>
            </a:extLst>
          </p:cNvPr>
          <p:cNvSpPr>
            <a:spLocks noGrp="1"/>
          </p:cNvSpPr>
          <p:nvPr>
            <p:ph type="title"/>
          </p:nvPr>
        </p:nvSpPr>
        <p:spPr>
          <a:xfrm>
            <a:off x="471488" y="527405"/>
            <a:ext cx="5915025" cy="1914702"/>
          </a:xfrm>
        </p:spPr>
        <p:txBody>
          <a:bodyPr/>
          <a:lstStyle/>
          <a:p>
            <a:endParaRPr lang="en-GB" dirty="0"/>
          </a:p>
        </p:txBody>
      </p:sp>
      <p:sp>
        <p:nvSpPr>
          <p:cNvPr id="6" name="TextBox 5">
            <a:extLst>
              <a:ext uri="{FF2B5EF4-FFF2-40B4-BE49-F238E27FC236}">
                <a16:creationId xmlns:a16="http://schemas.microsoft.com/office/drawing/2014/main" id="{247C01AD-797E-19D4-89E9-F86A69056B9C}"/>
              </a:ext>
            </a:extLst>
          </p:cNvPr>
          <p:cNvSpPr txBox="1"/>
          <p:nvPr/>
        </p:nvSpPr>
        <p:spPr>
          <a:xfrm>
            <a:off x="94258" y="248495"/>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ALTON TOWERS</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7" name="TextBox 6">
            <a:extLst>
              <a:ext uri="{FF2B5EF4-FFF2-40B4-BE49-F238E27FC236}">
                <a16:creationId xmlns:a16="http://schemas.microsoft.com/office/drawing/2014/main" id="{89A51818-4B74-1DE7-0F86-DAB28BC0F781}"/>
              </a:ext>
            </a:extLst>
          </p:cNvPr>
          <p:cNvSpPr txBox="1"/>
          <p:nvPr/>
        </p:nvSpPr>
        <p:spPr>
          <a:xfrm>
            <a:off x="171437" y="831208"/>
            <a:ext cx="3165476" cy="1815882"/>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An early start to </a:t>
            </a:r>
            <a:r>
              <a:rPr lang="en-GB" sz="1400" b="1" dirty="0">
                <a:latin typeface="Abadi Extra Light" panose="020B0204020104020204" pitchFamily="34" charset="0"/>
                <a:ea typeface="Arial" panose="020B0604020202020204" pitchFamily="34" charset="0"/>
              </a:rPr>
              <a:t>head down to the UK’s biggest theme park.  Ride the big 8 thrill rides in one exciting day of adrenalin action</a:t>
            </a:r>
            <a:endParaRPr lang="en-GB" sz="1400" b="1" dirty="0">
              <a:effectLst/>
              <a:latin typeface="Abadi Extra Light" panose="020B0204020104020204" pitchFamily="34" charset="0"/>
              <a:ea typeface="Arial" panose="020B0604020202020204" pitchFamily="34" charset="0"/>
            </a:endParaRP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(or money for lunch), </a:t>
            </a:r>
          </a:p>
          <a:p>
            <a:endParaRPr lang="en-GB" sz="1400" b="1" dirty="0">
              <a:latin typeface="Abadi Extra Light" panose="020B0204020104020204" pitchFamily="34"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1CC3FF7-E4A2-A8A6-A6D8-6D9D0B7F16E9}"/>
              </a:ext>
            </a:extLst>
          </p:cNvPr>
          <p:cNvSpPr txBox="1"/>
          <p:nvPr/>
        </p:nvSpPr>
        <p:spPr>
          <a:xfrm>
            <a:off x="2827408" y="3425966"/>
            <a:ext cx="3641671" cy="1077218"/>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FLAMINGOLAND</a:t>
            </a:r>
          </a:p>
          <a:p>
            <a:endParaRPr lang="en-GB" dirty="0"/>
          </a:p>
          <a:p>
            <a:endParaRPr lang="en-GB" dirty="0"/>
          </a:p>
        </p:txBody>
      </p:sp>
      <p:sp>
        <p:nvSpPr>
          <p:cNvPr id="13" name="TextBox 12">
            <a:extLst>
              <a:ext uri="{FF2B5EF4-FFF2-40B4-BE49-F238E27FC236}">
                <a16:creationId xmlns:a16="http://schemas.microsoft.com/office/drawing/2014/main" id="{75139FD0-2A65-A0AF-A5B6-28A2EBDBC12E}"/>
              </a:ext>
            </a:extLst>
          </p:cNvPr>
          <p:cNvSpPr txBox="1"/>
          <p:nvPr/>
        </p:nvSpPr>
        <p:spPr>
          <a:xfrm>
            <a:off x="3558907" y="3875271"/>
            <a:ext cx="3019879" cy="1785104"/>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Just a short trip down the road will set you up for a day of thrills and spills in heart of Yorkshire!</a:t>
            </a:r>
          </a:p>
          <a:p>
            <a:endParaRPr lang="en-GB" sz="12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Additional requirements: Packed Lunch (or money for lunch),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4E3457A-5C60-CCD7-239F-62F92934CB1D}"/>
              </a:ext>
            </a:extLst>
          </p:cNvPr>
          <p:cNvSpPr txBox="1"/>
          <p:nvPr/>
        </p:nvSpPr>
        <p:spPr>
          <a:xfrm>
            <a:off x="127780" y="6605667"/>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rPr>
              <a:t>NINJA WARRIOR AND CINEMA</a:t>
            </a: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b="1" dirty="0">
              <a:solidFill>
                <a:srgbClr val="002060"/>
              </a:solidFill>
              <a:latin typeface="Aharoni" panose="02010803020104030203" pitchFamily="2" charset="-79"/>
              <a:cs typeface="Aharoni" panose="02010803020104030203" pitchFamily="2" charset="-79"/>
            </a:endParaRPr>
          </a:p>
          <a:p>
            <a:endParaRPr lang="en-GB" b="1" dirty="0">
              <a:solidFill>
                <a:srgbClr val="000000"/>
              </a:solidFill>
              <a:latin typeface="Calibri" panose="020F0502020204030204"/>
              <a:cs typeface="Calibri" panose="020F0502020204030204"/>
            </a:endParaRPr>
          </a:p>
        </p:txBody>
      </p:sp>
      <p:sp>
        <p:nvSpPr>
          <p:cNvPr id="19" name="TextBox 18">
            <a:extLst>
              <a:ext uri="{FF2B5EF4-FFF2-40B4-BE49-F238E27FC236}">
                <a16:creationId xmlns:a16="http://schemas.microsoft.com/office/drawing/2014/main" id="{852FA7CE-7B10-8A2C-7D81-8DBD953730F7}"/>
              </a:ext>
            </a:extLst>
          </p:cNvPr>
          <p:cNvSpPr txBox="1"/>
          <p:nvPr/>
        </p:nvSpPr>
        <p:spPr>
          <a:xfrm>
            <a:off x="2505946" y="2501988"/>
            <a:ext cx="4219539" cy="761621"/>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Year 9 and 10 only. Depart 6:00am and return at 8:30pm. You must select this as a 1</a:t>
            </a:r>
            <a:r>
              <a:rPr lang="en-GB" sz="1400" b="1" i="1" baseline="30000" dirty="0">
                <a:latin typeface="Abadi Extra Light" panose="020B0204020104020204" pitchFamily="34" charset="0"/>
                <a:ea typeface="Arial" panose="020B0604020202020204" pitchFamily="34" charset="0"/>
              </a:rPr>
              <a:t>st</a:t>
            </a:r>
            <a:r>
              <a:rPr lang="en-GB" sz="1400" b="1" i="1" dirty="0">
                <a:latin typeface="Abadi Extra Light" panose="020B0204020104020204" pitchFamily="34" charset="0"/>
                <a:ea typeface="Arial" panose="020B0604020202020204" pitchFamily="34" charset="0"/>
              </a:rPr>
              <a:t> choice to be considered for a place.</a:t>
            </a:r>
          </a:p>
        </p:txBody>
      </p:sp>
      <p:sp>
        <p:nvSpPr>
          <p:cNvPr id="20" name="TextBox 19">
            <a:extLst>
              <a:ext uri="{FF2B5EF4-FFF2-40B4-BE49-F238E27FC236}">
                <a16:creationId xmlns:a16="http://schemas.microsoft.com/office/drawing/2014/main" id="{173246C6-E3E3-2245-6914-26BF3FD2A128}"/>
              </a:ext>
            </a:extLst>
          </p:cNvPr>
          <p:cNvSpPr txBox="1"/>
          <p:nvPr/>
        </p:nvSpPr>
        <p:spPr>
          <a:xfrm>
            <a:off x="167734" y="7219725"/>
            <a:ext cx="3387470" cy="1600438"/>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rPr>
              <a:t>Have you got what it takes to beat Ninja Warrior UK in Teesside.  Put your skills to the test then chill out with a movie on an action packed day out.</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pic>
        <p:nvPicPr>
          <p:cNvPr id="2050" name="Picture 2" descr="Alton Towers Guide | Coach Travel from Teesside | My Family Outings">
            <a:extLst>
              <a:ext uri="{FF2B5EF4-FFF2-40B4-BE49-F238E27FC236}">
                <a16:creationId xmlns:a16="http://schemas.microsoft.com/office/drawing/2014/main" id="{F066C1D4-7E4D-03F9-7F91-2B32E2146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461" y="314530"/>
            <a:ext cx="2786769" cy="21436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ED50B46-ACF9-189E-C80D-AF1EE5093324}"/>
              </a:ext>
            </a:extLst>
          </p:cNvPr>
          <p:cNvGrpSpPr/>
          <p:nvPr/>
        </p:nvGrpSpPr>
        <p:grpSpPr>
          <a:xfrm>
            <a:off x="3070690" y="513981"/>
            <a:ext cx="1853592" cy="1956174"/>
            <a:chOff x="3017308" y="-1300044"/>
            <a:chExt cx="2114142" cy="2343774"/>
          </a:xfrm>
        </p:grpSpPr>
        <p:pic>
          <p:nvPicPr>
            <p:cNvPr id="10" name="Picture 9" descr="See the source image">
              <a:extLst>
                <a:ext uri="{FF2B5EF4-FFF2-40B4-BE49-F238E27FC236}">
                  <a16:creationId xmlns:a16="http://schemas.microsoft.com/office/drawing/2014/main" id="{B2394EAD-69C9-3E6D-CC25-48324E5D2EE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04BFD1-EB35-2EFA-DA3D-2396621869F3}"/>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£60.00</a:t>
              </a:r>
            </a:p>
          </p:txBody>
        </p:sp>
      </p:grpSp>
      <p:sp>
        <p:nvSpPr>
          <p:cNvPr id="25" name="TextBox 24">
            <a:extLst>
              <a:ext uri="{FF2B5EF4-FFF2-40B4-BE49-F238E27FC236}">
                <a16:creationId xmlns:a16="http://schemas.microsoft.com/office/drawing/2014/main" id="{DD3CA103-4DE5-50D1-612A-9E49BBC43310}"/>
              </a:ext>
            </a:extLst>
          </p:cNvPr>
          <p:cNvSpPr txBox="1"/>
          <p:nvPr/>
        </p:nvSpPr>
        <p:spPr>
          <a:xfrm>
            <a:off x="279214" y="5666834"/>
            <a:ext cx="3979085" cy="738664"/>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Year 7 and 8 only. Depart 8:00am and return at 5.30pm. You must select this as a 1</a:t>
            </a:r>
            <a:r>
              <a:rPr lang="en-GB" sz="1400" b="1" i="1" baseline="30000" dirty="0">
                <a:latin typeface="Abadi Extra Light" panose="020B0204020104020204" pitchFamily="34" charset="0"/>
                <a:ea typeface="Arial" panose="020B0604020202020204" pitchFamily="34" charset="0"/>
              </a:rPr>
              <a:t>st</a:t>
            </a:r>
            <a:r>
              <a:rPr lang="en-GB" sz="1400" b="1" i="1" dirty="0">
                <a:latin typeface="Abadi Extra Light" panose="020B0204020104020204" pitchFamily="34" charset="0"/>
                <a:ea typeface="Arial" panose="020B0604020202020204" pitchFamily="34" charset="0"/>
              </a:rPr>
              <a:t> choice to be considered for a place.</a:t>
            </a:r>
          </a:p>
        </p:txBody>
      </p:sp>
      <p:pic>
        <p:nvPicPr>
          <p:cNvPr id="2054" name="Picture 6" descr="Flamingo Land Vlog April 2022">
            <a:extLst>
              <a:ext uri="{FF2B5EF4-FFF2-40B4-BE49-F238E27FC236}">
                <a16:creationId xmlns:a16="http://schemas.microsoft.com/office/drawing/2014/main" id="{DFCAF9C4-9ACD-CB55-442F-9DFF9C4ACD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813"/>
          <a:stretch/>
        </p:blipFill>
        <p:spPr bwMode="auto">
          <a:xfrm>
            <a:off x="246050" y="3512932"/>
            <a:ext cx="2824640" cy="208547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880A27B-5C81-BFD8-A7E4-F7373D0FCA97}"/>
              </a:ext>
            </a:extLst>
          </p:cNvPr>
          <p:cNvGrpSpPr/>
          <p:nvPr/>
        </p:nvGrpSpPr>
        <p:grpSpPr>
          <a:xfrm>
            <a:off x="2208569" y="3886920"/>
            <a:ext cx="1522694" cy="1752750"/>
            <a:chOff x="2593768" y="722838"/>
            <a:chExt cx="1747129" cy="2479822"/>
          </a:xfrm>
        </p:grpSpPr>
        <p:pic>
          <p:nvPicPr>
            <p:cNvPr id="16" name="Picture 6" descr="See the source image">
              <a:extLst>
                <a:ext uri="{FF2B5EF4-FFF2-40B4-BE49-F238E27FC236}">
                  <a16:creationId xmlns:a16="http://schemas.microsoft.com/office/drawing/2014/main" id="{DABB3329-FC1E-025B-28B8-2618CB54DBD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40AD7C-4DD9-7D94-3C25-50EA70CFCE2D}"/>
                </a:ext>
              </a:extLst>
            </p:cNvPr>
            <p:cNvSpPr txBox="1"/>
            <p:nvPr/>
          </p:nvSpPr>
          <p:spPr>
            <a:xfrm rot="20378606">
              <a:off x="2937919" y="2049034"/>
              <a:ext cx="1402978" cy="566083"/>
            </a:xfrm>
            <a:prstGeom prst="rect">
              <a:avLst/>
            </a:prstGeom>
            <a:noFill/>
          </p:spPr>
          <p:txBody>
            <a:bodyPr wrap="square" lIns="91440" tIns="45720" rIns="91440" bIns="45720" rtlCol="0" anchor="t">
              <a:spAutoFit/>
            </a:bodyPr>
            <a:lstStyle/>
            <a:p>
              <a:r>
                <a:rPr lang="en-GB" sz="2000" b="1" dirty="0">
                  <a:solidFill>
                    <a:schemeClr val="bg1"/>
                  </a:solidFill>
                </a:rPr>
                <a:t>£45.00</a:t>
              </a:r>
            </a:p>
          </p:txBody>
        </p:sp>
      </p:grpSp>
      <p:pic>
        <p:nvPicPr>
          <p:cNvPr id="2056" name="Picture 8" descr="Everything you need to know as Ninja Warrior Teesside Park opens | The  Northern Echo">
            <a:extLst>
              <a:ext uri="{FF2B5EF4-FFF2-40B4-BE49-F238E27FC236}">
                <a16:creationId xmlns:a16="http://schemas.microsoft.com/office/drawing/2014/main" id="{DFA87D3A-3C5E-6843-A705-93995A8A436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29" t="11875"/>
          <a:stretch/>
        </p:blipFill>
        <p:spPr bwMode="auto">
          <a:xfrm>
            <a:off x="3826404" y="7096259"/>
            <a:ext cx="2604261" cy="232271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1155565C-D7CA-B1B0-24DA-AD8E1107502C}"/>
              </a:ext>
            </a:extLst>
          </p:cNvPr>
          <p:cNvGrpSpPr/>
          <p:nvPr/>
        </p:nvGrpSpPr>
        <p:grpSpPr>
          <a:xfrm>
            <a:off x="3336913" y="7219725"/>
            <a:ext cx="1853592" cy="1956174"/>
            <a:chOff x="3017308" y="-1300044"/>
            <a:chExt cx="2114142" cy="2343774"/>
          </a:xfrm>
        </p:grpSpPr>
        <p:pic>
          <p:nvPicPr>
            <p:cNvPr id="23" name="Picture 22" descr="See the source image">
              <a:extLst>
                <a:ext uri="{FF2B5EF4-FFF2-40B4-BE49-F238E27FC236}">
                  <a16:creationId xmlns:a16="http://schemas.microsoft.com/office/drawing/2014/main" id="{0E02AB3A-83D0-E4BE-6C6B-D3EE01E4EE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5344E2F-40E7-B56D-50B4-BE2995801D33}"/>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£40.00</a:t>
              </a:r>
            </a:p>
          </p:txBody>
        </p:sp>
      </p:grpSp>
      <p:grpSp>
        <p:nvGrpSpPr>
          <p:cNvPr id="34" name="Group 33">
            <a:extLst>
              <a:ext uri="{FF2B5EF4-FFF2-40B4-BE49-F238E27FC236}">
                <a16:creationId xmlns:a16="http://schemas.microsoft.com/office/drawing/2014/main" id="{EB5F7E13-CEA1-D9F0-03AD-DB21B17A4703}"/>
              </a:ext>
            </a:extLst>
          </p:cNvPr>
          <p:cNvGrpSpPr/>
          <p:nvPr/>
        </p:nvGrpSpPr>
        <p:grpSpPr>
          <a:xfrm>
            <a:off x="250506" y="2708754"/>
            <a:ext cx="2087717" cy="354307"/>
            <a:chOff x="246050" y="2667471"/>
            <a:chExt cx="2420800" cy="410835"/>
          </a:xfrm>
        </p:grpSpPr>
        <p:sp>
          <p:nvSpPr>
            <p:cNvPr id="28" name="Rectangle 27">
              <a:extLst>
                <a:ext uri="{FF2B5EF4-FFF2-40B4-BE49-F238E27FC236}">
                  <a16:creationId xmlns:a16="http://schemas.microsoft.com/office/drawing/2014/main" id="{3D097DA0-BFDA-26C2-C82F-A5EF849F31B5}"/>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3A21AD82-E1F2-DBDD-1C49-8C85EF7E75A3}"/>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1" name="Rectangle 30">
              <a:extLst>
                <a:ext uri="{FF2B5EF4-FFF2-40B4-BE49-F238E27FC236}">
                  <a16:creationId xmlns:a16="http://schemas.microsoft.com/office/drawing/2014/main" id="{45AFA22B-86C5-E6AD-9054-865A57B4D18A}"/>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3" name="Rectangle 32">
              <a:extLst>
                <a:ext uri="{FF2B5EF4-FFF2-40B4-BE49-F238E27FC236}">
                  <a16:creationId xmlns:a16="http://schemas.microsoft.com/office/drawing/2014/main" id="{07B10DAC-1684-C58D-CB38-46BC55D1DC95}"/>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8" name="Graphic 37" descr="Close with solid fill">
            <a:extLst>
              <a:ext uri="{FF2B5EF4-FFF2-40B4-BE49-F238E27FC236}">
                <a16:creationId xmlns:a16="http://schemas.microsoft.com/office/drawing/2014/main" id="{C6A3E37C-0CD5-1AA3-8CBC-66078AD700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7408" y="2718298"/>
            <a:ext cx="364189" cy="364189"/>
          </a:xfrm>
          <a:prstGeom prst="rect">
            <a:avLst/>
          </a:prstGeom>
        </p:spPr>
      </p:pic>
      <p:pic>
        <p:nvPicPr>
          <p:cNvPr id="40" name="Graphic 39" descr="Checkmark with solid fill">
            <a:extLst>
              <a:ext uri="{FF2B5EF4-FFF2-40B4-BE49-F238E27FC236}">
                <a16:creationId xmlns:a16="http://schemas.microsoft.com/office/drawing/2014/main" id="{1484C594-2558-F694-9A31-B90D05CC92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49108" y="2714904"/>
            <a:ext cx="364189" cy="364189"/>
          </a:xfrm>
          <a:prstGeom prst="rect">
            <a:avLst/>
          </a:prstGeom>
        </p:spPr>
      </p:pic>
      <p:grpSp>
        <p:nvGrpSpPr>
          <p:cNvPr id="41" name="Group 40">
            <a:extLst>
              <a:ext uri="{FF2B5EF4-FFF2-40B4-BE49-F238E27FC236}">
                <a16:creationId xmlns:a16="http://schemas.microsoft.com/office/drawing/2014/main" id="{A7B716A9-BBE3-B908-4102-D897B0F00994}"/>
              </a:ext>
            </a:extLst>
          </p:cNvPr>
          <p:cNvGrpSpPr/>
          <p:nvPr/>
        </p:nvGrpSpPr>
        <p:grpSpPr>
          <a:xfrm>
            <a:off x="4391836" y="5933617"/>
            <a:ext cx="2087717" cy="354307"/>
            <a:chOff x="246050" y="2667471"/>
            <a:chExt cx="2420800" cy="410835"/>
          </a:xfrm>
        </p:grpSpPr>
        <p:sp>
          <p:nvSpPr>
            <p:cNvPr id="42" name="Rectangle 41">
              <a:extLst>
                <a:ext uri="{FF2B5EF4-FFF2-40B4-BE49-F238E27FC236}">
                  <a16:creationId xmlns:a16="http://schemas.microsoft.com/office/drawing/2014/main" id="{0A6C8423-790D-83B0-2BDD-ACE86A4BA03E}"/>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90728217-957A-F9CB-3258-EFF79BCE4A87}"/>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44" name="Rectangle 43">
              <a:extLst>
                <a:ext uri="{FF2B5EF4-FFF2-40B4-BE49-F238E27FC236}">
                  <a16:creationId xmlns:a16="http://schemas.microsoft.com/office/drawing/2014/main" id="{E97D3AAB-43B2-D244-761F-7FAFB85E4221}"/>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45" name="Rectangle 44">
              <a:extLst>
                <a:ext uri="{FF2B5EF4-FFF2-40B4-BE49-F238E27FC236}">
                  <a16:creationId xmlns:a16="http://schemas.microsoft.com/office/drawing/2014/main" id="{CD530EC6-3959-34BC-FC89-07DB7E9CB961}"/>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1F99A222-EAF6-65BA-5F31-DF6F716499C3}"/>
              </a:ext>
            </a:extLst>
          </p:cNvPr>
          <p:cNvGrpSpPr/>
          <p:nvPr/>
        </p:nvGrpSpPr>
        <p:grpSpPr>
          <a:xfrm>
            <a:off x="236706" y="9083817"/>
            <a:ext cx="2087717" cy="354307"/>
            <a:chOff x="246050" y="2667471"/>
            <a:chExt cx="2420800" cy="410835"/>
          </a:xfrm>
        </p:grpSpPr>
        <p:sp>
          <p:nvSpPr>
            <p:cNvPr id="47" name="Rectangle 46">
              <a:extLst>
                <a:ext uri="{FF2B5EF4-FFF2-40B4-BE49-F238E27FC236}">
                  <a16:creationId xmlns:a16="http://schemas.microsoft.com/office/drawing/2014/main" id="{7EE01D36-3731-5F43-F59F-1FB0BFA54EC9}"/>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4EC81933-6330-AF94-CABA-72C22B152658}"/>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49" name="Rectangle 48">
              <a:extLst>
                <a:ext uri="{FF2B5EF4-FFF2-40B4-BE49-F238E27FC236}">
                  <a16:creationId xmlns:a16="http://schemas.microsoft.com/office/drawing/2014/main" id="{BB888778-7B0E-4C10-54A1-DABEB580B387}"/>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50" name="Rectangle 49">
              <a:extLst>
                <a:ext uri="{FF2B5EF4-FFF2-40B4-BE49-F238E27FC236}">
                  <a16:creationId xmlns:a16="http://schemas.microsoft.com/office/drawing/2014/main" id="{F88CFF53-191D-337E-FBFE-0DD4BC3654B7}"/>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1" name="Graphic 50" descr="Close with solid fill">
            <a:extLst>
              <a:ext uri="{FF2B5EF4-FFF2-40B4-BE49-F238E27FC236}">
                <a16:creationId xmlns:a16="http://schemas.microsoft.com/office/drawing/2014/main" id="{D004A95E-61F7-C85D-298B-E1AF5D2A7D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0289" y="5946702"/>
            <a:ext cx="364189" cy="364189"/>
          </a:xfrm>
          <a:prstGeom prst="rect">
            <a:avLst/>
          </a:prstGeom>
        </p:spPr>
      </p:pic>
      <p:pic>
        <p:nvPicPr>
          <p:cNvPr id="52" name="Graphic 51" descr="Checkmark with solid fill">
            <a:extLst>
              <a:ext uri="{FF2B5EF4-FFF2-40B4-BE49-F238E27FC236}">
                <a16:creationId xmlns:a16="http://schemas.microsoft.com/office/drawing/2014/main" id="{B555F7D0-744E-B4BB-7A6B-7168F60C02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43348" y="5927585"/>
            <a:ext cx="364189" cy="364189"/>
          </a:xfrm>
          <a:prstGeom prst="rect">
            <a:avLst/>
          </a:prstGeom>
        </p:spPr>
      </p:pic>
      <p:pic>
        <p:nvPicPr>
          <p:cNvPr id="3" name="Graphic 2" descr="Checkmark with solid fill">
            <a:extLst>
              <a:ext uri="{FF2B5EF4-FFF2-40B4-BE49-F238E27FC236}">
                <a16:creationId xmlns:a16="http://schemas.microsoft.com/office/drawing/2014/main" id="{4C4D38E7-2B42-1E0F-1B26-84FE74E702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8480" y="9072417"/>
            <a:ext cx="364189" cy="364189"/>
          </a:xfrm>
          <a:prstGeom prst="rect">
            <a:avLst/>
          </a:prstGeom>
        </p:spPr>
      </p:pic>
      <p:pic>
        <p:nvPicPr>
          <p:cNvPr id="8" name="Graphic 7" descr="Checkmark with solid fill">
            <a:extLst>
              <a:ext uri="{FF2B5EF4-FFF2-40B4-BE49-F238E27FC236}">
                <a16:creationId xmlns:a16="http://schemas.microsoft.com/office/drawing/2014/main" id="{3963921E-7E33-EF0C-D6D7-9F5C0447D3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30870" y="9078876"/>
            <a:ext cx="364189" cy="364189"/>
          </a:xfrm>
          <a:prstGeom prst="rect">
            <a:avLst/>
          </a:prstGeom>
        </p:spPr>
      </p:pic>
    </p:spTree>
    <p:extLst>
      <p:ext uri="{BB962C8B-B14F-4D97-AF65-F5344CB8AC3E}">
        <p14:creationId xmlns:p14="http://schemas.microsoft.com/office/powerpoint/2010/main" val="23279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1FD99-A64A-5423-273C-B70E513F907F}"/>
              </a:ext>
            </a:extLst>
          </p:cNvPr>
          <p:cNvSpPr txBox="1"/>
          <p:nvPr/>
        </p:nvSpPr>
        <p:spPr>
          <a:xfrm>
            <a:off x="100434" y="3390163"/>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5" name="Title 1">
            <a:extLst>
              <a:ext uri="{FF2B5EF4-FFF2-40B4-BE49-F238E27FC236}">
                <a16:creationId xmlns:a16="http://schemas.microsoft.com/office/drawing/2014/main" id="{2BB1601F-C9C4-AC9C-D858-F82189BC2086}"/>
              </a:ext>
            </a:extLst>
          </p:cNvPr>
          <p:cNvSpPr>
            <a:spLocks noGrp="1"/>
          </p:cNvSpPr>
          <p:nvPr>
            <p:ph type="title"/>
          </p:nvPr>
        </p:nvSpPr>
        <p:spPr>
          <a:xfrm>
            <a:off x="471488" y="527405"/>
            <a:ext cx="5915025" cy="1914702"/>
          </a:xfrm>
        </p:spPr>
        <p:txBody>
          <a:bodyPr/>
          <a:lstStyle/>
          <a:p>
            <a:endParaRPr lang="en-GB" dirty="0"/>
          </a:p>
        </p:txBody>
      </p:sp>
      <p:sp>
        <p:nvSpPr>
          <p:cNvPr id="6" name="TextBox 5">
            <a:extLst>
              <a:ext uri="{FF2B5EF4-FFF2-40B4-BE49-F238E27FC236}">
                <a16:creationId xmlns:a16="http://schemas.microsoft.com/office/drawing/2014/main" id="{600DAD68-C29E-2339-0775-9F5A21B515D5}"/>
              </a:ext>
            </a:extLst>
          </p:cNvPr>
          <p:cNvSpPr txBox="1"/>
          <p:nvPr/>
        </p:nvSpPr>
        <p:spPr>
          <a:xfrm>
            <a:off x="118231" y="245629"/>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BEAMISH</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7" name="TextBox 6">
            <a:extLst>
              <a:ext uri="{FF2B5EF4-FFF2-40B4-BE49-F238E27FC236}">
                <a16:creationId xmlns:a16="http://schemas.microsoft.com/office/drawing/2014/main" id="{B4563181-F1BC-C76D-144C-E78FB0B324A2}"/>
              </a:ext>
            </a:extLst>
          </p:cNvPr>
          <p:cNvSpPr txBox="1"/>
          <p:nvPr/>
        </p:nvSpPr>
        <p:spPr>
          <a:xfrm>
            <a:off x="171437" y="831208"/>
            <a:ext cx="3165476" cy="1600438"/>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Travel back in time and enjoy the UK’s top historical museum, perhaps buy the great ice cream and top fish and chips.</a:t>
            </a:r>
          </a:p>
          <a:p>
            <a:r>
              <a:rPr lang="en-GB" sz="1400" b="1" dirty="0">
                <a:effectLst/>
                <a:latin typeface="Abadi Extra Light" panose="020B0204020104020204" pitchFamily="34" charset="0"/>
                <a:ea typeface="Arial" panose="020B0604020202020204" pitchFamily="34" charset="0"/>
              </a:rPr>
              <a:t> </a:t>
            </a:r>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(or money for lunch),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2250E1-0035-9E65-E3DC-406705F492CC}"/>
              </a:ext>
            </a:extLst>
          </p:cNvPr>
          <p:cNvSpPr txBox="1"/>
          <p:nvPr/>
        </p:nvSpPr>
        <p:spPr>
          <a:xfrm>
            <a:off x="2827408" y="3425966"/>
            <a:ext cx="3641671" cy="1077218"/>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METROCENTRE</a:t>
            </a:r>
          </a:p>
          <a:p>
            <a:endParaRPr lang="en-GB" dirty="0"/>
          </a:p>
          <a:p>
            <a:endParaRPr lang="en-GB" dirty="0"/>
          </a:p>
        </p:txBody>
      </p:sp>
      <p:sp>
        <p:nvSpPr>
          <p:cNvPr id="9" name="TextBox 8">
            <a:extLst>
              <a:ext uri="{FF2B5EF4-FFF2-40B4-BE49-F238E27FC236}">
                <a16:creationId xmlns:a16="http://schemas.microsoft.com/office/drawing/2014/main" id="{6AA43D57-92E1-DD2F-3389-C6D01D229326}"/>
              </a:ext>
            </a:extLst>
          </p:cNvPr>
          <p:cNvSpPr txBox="1"/>
          <p:nvPr/>
        </p:nvSpPr>
        <p:spPr>
          <a:xfrm>
            <a:off x="3558907" y="3875271"/>
            <a:ext cx="3019879" cy="1569660"/>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If shopping is your thing, then enjoy a day of retail therapy at the Metrocentre.</a:t>
            </a:r>
          </a:p>
          <a:p>
            <a:endParaRPr lang="en-GB" sz="12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Additional requirements: Packed Lunch (or money for lunch),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BDE1C93-64A0-0631-81DE-E3645FA3CE29}"/>
              </a:ext>
            </a:extLst>
          </p:cNvPr>
          <p:cNvSpPr txBox="1"/>
          <p:nvPr/>
        </p:nvSpPr>
        <p:spPr>
          <a:xfrm>
            <a:off x="130236" y="6596121"/>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rPr>
              <a:t>ROF ACTIVITY CENTER</a:t>
            </a: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b="1" dirty="0">
              <a:solidFill>
                <a:srgbClr val="002060"/>
              </a:solidFill>
              <a:latin typeface="Aharoni" panose="02010803020104030203" pitchFamily="2" charset="-79"/>
              <a:cs typeface="Aharoni" panose="02010803020104030203" pitchFamily="2" charset="-79"/>
            </a:endParaRPr>
          </a:p>
          <a:p>
            <a:endParaRPr lang="en-GB" b="1" dirty="0">
              <a:solidFill>
                <a:srgbClr val="000000"/>
              </a:solidFill>
              <a:latin typeface="Calibri" panose="020F0502020204030204"/>
              <a:cs typeface="Calibri" panose="020F0502020204030204"/>
            </a:endParaRPr>
          </a:p>
        </p:txBody>
      </p:sp>
      <p:sp>
        <p:nvSpPr>
          <p:cNvPr id="12" name="TextBox 11">
            <a:extLst>
              <a:ext uri="{FF2B5EF4-FFF2-40B4-BE49-F238E27FC236}">
                <a16:creationId xmlns:a16="http://schemas.microsoft.com/office/drawing/2014/main" id="{BCD704E7-2CA3-0A85-4955-368EB246F7D2}"/>
              </a:ext>
            </a:extLst>
          </p:cNvPr>
          <p:cNvSpPr txBox="1"/>
          <p:nvPr/>
        </p:nvSpPr>
        <p:spPr>
          <a:xfrm>
            <a:off x="167734" y="7219725"/>
            <a:ext cx="3387470" cy="138499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rPr>
              <a:t>From a trampoline park to ‘clip and climb’, Lazer tag to and army assault course RoF 59 will have you more than covered.</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pic>
        <p:nvPicPr>
          <p:cNvPr id="3074" name="Picture 2" descr="Beamish Museum - History and Facts | History Hit">
            <a:extLst>
              <a:ext uri="{FF2B5EF4-FFF2-40B4-BE49-F238E27FC236}">
                <a16:creationId xmlns:a16="http://schemas.microsoft.com/office/drawing/2014/main" id="{3C4F05E8-1035-92D7-9FB2-73F4F975A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1" r="17713"/>
          <a:stretch/>
        </p:blipFill>
        <p:spPr bwMode="auto">
          <a:xfrm>
            <a:off x="3636964" y="355224"/>
            <a:ext cx="2844807" cy="258396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CCDD06E-F7FC-2FD8-2EFF-FC7CEEDF8A75}"/>
              </a:ext>
            </a:extLst>
          </p:cNvPr>
          <p:cNvGrpSpPr/>
          <p:nvPr/>
        </p:nvGrpSpPr>
        <p:grpSpPr>
          <a:xfrm>
            <a:off x="3058446" y="527405"/>
            <a:ext cx="1853592" cy="1956174"/>
            <a:chOff x="3017308" y="-1300044"/>
            <a:chExt cx="2114142" cy="2343774"/>
          </a:xfrm>
        </p:grpSpPr>
        <p:pic>
          <p:nvPicPr>
            <p:cNvPr id="15" name="Picture 14" descr="See the source image">
              <a:extLst>
                <a:ext uri="{FF2B5EF4-FFF2-40B4-BE49-F238E27FC236}">
                  <a16:creationId xmlns:a16="http://schemas.microsoft.com/office/drawing/2014/main" id="{A53F6D52-B74C-2FA2-989A-BAF5E2AD847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01C5BD-1DC9-E384-86B3-B3BAC0BBBDEE}"/>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£25.00</a:t>
              </a:r>
            </a:p>
          </p:txBody>
        </p:sp>
      </p:grpSp>
      <p:grpSp>
        <p:nvGrpSpPr>
          <p:cNvPr id="26" name="Group 25">
            <a:extLst>
              <a:ext uri="{FF2B5EF4-FFF2-40B4-BE49-F238E27FC236}">
                <a16:creationId xmlns:a16="http://schemas.microsoft.com/office/drawing/2014/main" id="{8575FA5C-8954-1ED3-9721-6F545A9766A5}"/>
              </a:ext>
            </a:extLst>
          </p:cNvPr>
          <p:cNvGrpSpPr/>
          <p:nvPr/>
        </p:nvGrpSpPr>
        <p:grpSpPr>
          <a:xfrm>
            <a:off x="272351" y="2723883"/>
            <a:ext cx="2087717" cy="354307"/>
            <a:chOff x="246050" y="2667471"/>
            <a:chExt cx="2420800" cy="410835"/>
          </a:xfrm>
        </p:grpSpPr>
        <p:sp>
          <p:nvSpPr>
            <p:cNvPr id="27" name="Rectangle 26">
              <a:extLst>
                <a:ext uri="{FF2B5EF4-FFF2-40B4-BE49-F238E27FC236}">
                  <a16:creationId xmlns:a16="http://schemas.microsoft.com/office/drawing/2014/main" id="{38C210EB-8BFF-48BB-5139-29EA1BA0F1D7}"/>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4D645C1-34EB-5FC7-B30E-0705D9DF9116}"/>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29" name="Rectangle 28">
              <a:extLst>
                <a:ext uri="{FF2B5EF4-FFF2-40B4-BE49-F238E27FC236}">
                  <a16:creationId xmlns:a16="http://schemas.microsoft.com/office/drawing/2014/main" id="{B116C7CF-CA9F-4E16-E217-3C28EE9A0229}"/>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0" name="Rectangle 29">
              <a:extLst>
                <a:ext uri="{FF2B5EF4-FFF2-40B4-BE49-F238E27FC236}">
                  <a16:creationId xmlns:a16="http://schemas.microsoft.com/office/drawing/2014/main" id="{6DAEA8ED-CFAA-2EA2-2586-4A1835B23EF8}"/>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0B1811E6-6CEC-8906-94E3-861DA48B83AA}"/>
              </a:ext>
            </a:extLst>
          </p:cNvPr>
          <p:cNvGrpSpPr/>
          <p:nvPr/>
        </p:nvGrpSpPr>
        <p:grpSpPr>
          <a:xfrm>
            <a:off x="4342948" y="5911818"/>
            <a:ext cx="2087717" cy="354307"/>
            <a:chOff x="246050" y="2667471"/>
            <a:chExt cx="2420800" cy="410835"/>
          </a:xfrm>
        </p:grpSpPr>
        <p:sp>
          <p:nvSpPr>
            <p:cNvPr id="32" name="Rectangle 31">
              <a:extLst>
                <a:ext uri="{FF2B5EF4-FFF2-40B4-BE49-F238E27FC236}">
                  <a16:creationId xmlns:a16="http://schemas.microsoft.com/office/drawing/2014/main" id="{7C1D202B-F49A-2A02-632D-FC183590E304}"/>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323918A1-B220-0407-16C2-E449A58F42A3}"/>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4" name="Rectangle 33">
              <a:extLst>
                <a:ext uri="{FF2B5EF4-FFF2-40B4-BE49-F238E27FC236}">
                  <a16:creationId xmlns:a16="http://schemas.microsoft.com/office/drawing/2014/main" id="{C9ED3244-7F2C-B294-AF33-238773B84D78}"/>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5" name="Rectangle 34">
              <a:extLst>
                <a:ext uri="{FF2B5EF4-FFF2-40B4-BE49-F238E27FC236}">
                  <a16:creationId xmlns:a16="http://schemas.microsoft.com/office/drawing/2014/main" id="{BCC436B5-7ACF-19BA-36B8-8B016701A46F}"/>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076" name="Picture 4" descr="Metrocentre Gateshead Shop Map">
            <a:extLst>
              <a:ext uri="{FF2B5EF4-FFF2-40B4-BE49-F238E27FC236}">
                <a16:creationId xmlns:a16="http://schemas.microsoft.com/office/drawing/2014/main" id="{933A7FA2-8B46-EE6B-6AE9-5AA935801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60" y="3529771"/>
            <a:ext cx="2722534" cy="272253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E2BCB42C-96D3-B067-DF4F-C174F205D712}"/>
              </a:ext>
            </a:extLst>
          </p:cNvPr>
          <p:cNvGrpSpPr/>
          <p:nvPr/>
        </p:nvGrpSpPr>
        <p:grpSpPr>
          <a:xfrm>
            <a:off x="2208569" y="3886920"/>
            <a:ext cx="1522694" cy="1752750"/>
            <a:chOff x="2593768" y="722838"/>
            <a:chExt cx="1747129" cy="2479822"/>
          </a:xfrm>
        </p:grpSpPr>
        <p:pic>
          <p:nvPicPr>
            <p:cNvPr id="20" name="Picture 6" descr="See the source image">
              <a:extLst>
                <a:ext uri="{FF2B5EF4-FFF2-40B4-BE49-F238E27FC236}">
                  <a16:creationId xmlns:a16="http://schemas.microsoft.com/office/drawing/2014/main" id="{19436023-7981-0322-8046-F6A8F286B62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3DC9023-FEE0-566E-61D7-4EBDE1F3D9F2}"/>
                </a:ext>
              </a:extLst>
            </p:cNvPr>
            <p:cNvSpPr txBox="1"/>
            <p:nvPr/>
          </p:nvSpPr>
          <p:spPr>
            <a:xfrm rot="20378606">
              <a:off x="2937919" y="2049034"/>
              <a:ext cx="1402978" cy="566083"/>
            </a:xfrm>
            <a:prstGeom prst="rect">
              <a:avLst/>
            </a:prstGeom>
            <a:noFill/>
          </p:spPr>
          <p:txBody>
            <a:bodyPr wrap="square" lIns="91440" tIns="45720" rIns="91440" bIns="45720" rtlCol="0" anchor="t">
              <a:spAutoFit/>
            </a:bodyPr>
            <a:lstStyle/>
            <a:p>
              <a:r>
                <a:rPr lang="en-GB" sz="2000" b="1" dirty="0">
                  <a:solidFill>
                    <a:schemeClr val="bg1"/>
                  </a:solidFill>
                </a:rPr>
                <a:t>£10.00</a:t>
              </a:r>
            </a:p>
          </p:txBody>
        </p:sp>
      </p:grpSp>
      <p:pic>
        <p:nvPicPr>
          <p:cNvPr id="3078" name="Picture 6" descr="ROF 59 Activity Centre - Discover Brightwater %">
            <a:extLst>
              <a:ext uri="{FF2B5EF4-FFF2-40B4-BE49-F238E27FC236}">
                <a16:creationId xmlns:a16="http://schemas.microsoft.com/office/drawing/2014/main" id="{677918AA-664E-E3E5-8E0D-9D358AA19B6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475"/>
          <a:stretch/>
        </p:blipFill>
        <p:spPr bwMode="auto">
          <a:xfrm>
            <a:off x="4067033" y="6737452"/>
            <a:ext cx="2430888" cy="264114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4F7761CE-221E-0634-C060-F17F987AF444}"/>
              </a:ext>
            </a:extLst>
          </p:cNvPr>
          <p:cNvGrpSpPr/>
          <p:nvPr/>
        </p:nvGrpSpPr>
        <p:grpSpPr>
          <a:xfrm>
            <a:off x="3336913" y="7219725"/>
            <a:ext cx="1853592" cy="1956174"/>
            <a:chOff x="3017308" y="-1300044"/>
            <a:chExt cx="2114142" cy="2343774"/>
          </a:xfrm>
        </p:grpSpPr>
        <p:pic>
          <p:nvPicPr>
            <p:cNvPr id="24" name="Picture 23" descr="See the source image">
              <a:extLst>
                <a:ext uri="{FF2B5EF4-FFF2-40B4-BE49-F238E27FC236}">
                  <a16:creationId xmlns:a16="http://schemas.microsoft.com/office/drawing/2014/main" id="{71D0EC81-1A25-EC06-83CD-F2C3942FD5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987183C-5018-D41C-D17A-B14692976C5B}"/>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£30.00</a:t>
              </a:r>
            </a:p>
          </p:txBody>
        </p:sp>
      </p:grpSp>
      <p:grpSp>
        <p:nvGrpSpPr>
          <p:cNvPr id="36" name="Group 35">
            <a:extLst>
              <a:ext uri="{FF2B5EF4-FFF2-40B4-BE49-F238E27FC236}">
                <a16:creationId xmlns:a16="http://schemas.microsoft.com/office/drawing/2014/main" id="{BA9AF7BC-8291-F51F-37B8-E368268135DB}"/>
              </a:ext>
            </a:extLst>
          </p:cNvPr>
          <p:cNvGrpSpPr/>
          <p:nvPr/>
        </p:nvGrpSpPr>
        <p:grpSpPr>
          <a:xfrm>
            <a:off x="299331" y="8998745"/>
            <a:ext cx="2087717" cy="354307"/>
            <a:chOff x="246050" y="2667471"/>
            <a:chExt cx="2420800" cy="410835"/>
          </a:xfrm>
        </p:grpSpPr>
        <p:sp>
          <p:nvSpPr>
            <p:cNvPr id="37" name="Rectangle 36">
              <a:extLst>
                <a:ext uri="{FF2B5EF4-FFF2-40B4-BE49-F238E27FC236}">
                  <a16:creationId xmlns:a16="http://schemas.microsoft.com/office/drawing/2014/main" id="{7F162277-5037-5537-E4C8-AD084F33236D}"/>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FBC3820C-6FE4-4E7C-E800-E28535C73A62}"/>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9" name="Rectangle 38">
              <a:extLst>
                <a:ext uri="{FF2B5EF4-FFF2-40B4-BE49-F238E27FC236}">
                  <a16:creationId xmlns:a16="http://schemas.microsoft.com/office/drawing/2014/main" id="{E4B6737A-8D2F-F0CD-F6EA-575B8686B1BC}"/>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40" name="Rectangle 39">
              <a:extLst>
                <a:ext uri="{FF2B5EF4-FFF2-40B4-BE49-F238E27FC236}">
                  <a16:creationId xmlns:a16="http://schemas.microsoft.com/office/drawing/2014/main" id="{529F4B12-C298-2156-0528-BD515C14DA0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Graphic 1" descr="Checkmark with solid fill">
            <a:extLst>
              <a:ext uri="{FF2B5EF4-FFF2-40B4-BE49-F238E27FC236}">
                <a16:creationId xmlns:a16="http://schemas.microsoft.com/office/drawing/2014/main" id="{DBC25187-D5C5-59E1-DABD-06257B2FF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2519" y="2757095"/>
            <a:ext cx="364189" cy="364189"/>
          </a:xfrm>
          <a:prstGeom prst="rect">
            <a:avLst/>
          </a:prstGeom>
        </p:spPr>
      </p:pic>
      <p:pic>
        <p:nvPicPr>
          <p:cNvPr id="3" name="Graphic 2" descr="Checkmark with solid fill">
            <a:extLst>
              <a:ext uri="{FF2B5EF4-FFF2-40B4-BE49-F238E27FC236}">
                <a16:creationId xmlns:a16="http://schemas.microsoft.com/office/drawing/2014/main" id="{95EB9EC1-1C79-394A-6419-AD76F2EA65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4132" y="2728686"/>
            <a:ext cx="364189" cy="364189"/>
          </a:xfrm>
          <a:prstGeom prst="rect">
            <a:avLst/>
          </a:prstGeom>
        </p:spPr>
      </p:pic>
      <p:pic>
        <p:nvPicPr>
          <p:cNvPr id="11" name="Graphic 10" descr="Checkmark with solid fill">
            <a:extLst>
              <a:ext uri="{FF2B5EF4-FFF2-40B4-BE49-F238E27FC236}">
                <a16:creationId xmlns:a16="http://schemas.microsoft.com/office/drawing/2014/main" id="{8FA2FBE3-0BCD-9DFD-CBA4-79C823452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3008" y="5911812"/>
            <a:ext cx="364189" cy="364189"/>
          </a:xfrm>
          <a:prstGeom prst="rect">
            <a:avLst/>
          </a:prstGeom>
        </p:spPr>
      </p:pic>
      <p:pic>
        <p:nvPicPr>
          <p:cNvPr id="13" name="Graphic 12" descr="Checkmark with solid fill">
            <a:extLst>
              <a:ext uri="{FF2B5EF4-FFF2-40B4-BE49-F238E27FC236}">
                <a16:creationId xmlns:a16="http://schemas.microsoft.com/office/drawing/2014/main" id="{F1CD9282-ACB9-AB76-CE16-9F5BF43202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5262" y="5938630"/>
            <a:ext cx="364189" cy="364189"/>
          </a:xfrm>
          <a:prstGeom prst="rect">
            <a:avLst/>
          </a:prstGeom>
        </p:spPr>
      </p:pic>
      <p:pic>
        <p:nvPicPr>
          <p:cNvPr id="17" name="Graphic 16" descr="Checkmark with solid fill">
            <a:extLst>
              <a:ext uri="{FF2B5EF4-FFF2-40B4-BE49-F238E27FC236}">
                <a16:creationId xmlns:a16="http://schemas.microsoft.com/office/drawing/2014/main" id="{0424AB76-8C93-3F1F-E586-829DCBBB68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5716" y="9013432"/>
            <a:ext cx="364189" cy="364189"/>
          </a:xfrm>
          <a:prstGeom prst="rect">
            <a:avLst/>
          </a:prstGeom>
        </p:spPr>
      </p:pic>
      <p:pic>
        <p:nvPicPr>
          <p:cNvPr id="18" name="Graphic 17" descr="Checkmark with solid fill">
            <a:extLst>
              <a:ext uri="{FF2B5EF4-FFF2-40B4-BE49-F238E27FC236}">
                <a16:creationId xmlns:a16="http://schemas.microsoft.com/office/drawing/2014/main" id="{B59AF423-795B-0D74-D885-CB622455FE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1281" y="8998745"/>
            <a:ext cx="364189" cy="364189"/>
          </a:xfrm>
          <a:prstGeom prst="rect">
            <a:avLst/>
          </a:prstGeom>
        </p:spPr>
      </p:pic>
    </p:spTree>
    <p:extLst>
      <p:ext uri="{BB962C8B-B14F-4D97-AF65-F5344CB8AC3E}">
        <p14:creationId xmlns:p14="http://schemas.microsoft.com/office/powerpoint/2010/main" val="418264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7C46A95-A308-4767-B68F-DE4FBC0D2025}"/>
              </a:ext>
            </a:extLst>
          </p:cNvPr>
          <p:cNvSpPr txBox="1"/>
          <p:nvPr/>
        </p:nvSpPr>
        <p:spPr>
          <a:xfrm>
            <a:off x="127780" y="3425648"/>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2" name="Title 1"/>
          <p:cNvSpPr>
            <a:spLocks noGrp="1"/>
          </p:cNvSpPr>
          <p:nvPr>
            <p:ph type="title"/>
          </p:nvPr>
        </p:nvSpPr>
        <p:spPr/>
        <p:txBody>
          <a:bodyPr/>
          <a:lstStyle/>
          <a:p>
            <a:endParaRPr lang="en-GB" dirty="0"/>
          </a:p>
        </p:txBody>
      </p:sp>
      <p:sp>
        <p:nvSpPr>
          <p:cNvPr id="4" name="TextBox 3">
            <a:extLst>
              <a:ext uri="{FF2B5EF4-FFF2-40B4-BE49-F238E27FC236}">
                <a16:creationId xmlns:a16="http://schemas.microsoft.com/office/drawing/2014/main" id="{97C46A95-A308-4767-B68F-DE4FBC0D2025}"/>
              </a:ext>
            </a:extLst>
          </p:cNvPr>
          <p:cNvSpPr txBox="1"/>
          <p:nvPr/>
        </p:nvSpPr>
        <p:spPr>
          <a:xfrm>
            <a:off x="133350" y="260688"/>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WATER SPORTS</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9" name="TextBox 8">
            <a:extLst>
              <a:ext uri="{FF2B5EF4-FFF2-40B4-BE49-F238E27FC236}">
                <a16:creationId xmlns:a16="http://schemas.microsoft.com/office/drawing/2014/main" id="{BBF02460-D6D0-E84B-2BC4-E09F31B02E27}"/>
              </a:ext>
            </a:extLst>
          </p:cNvPr>
          <p:cNvSpPr txBox="1"/>
          <p:nvPr/>
        </p:nvSpPr>
        <p:spPr>
          <a:xfrm>
            <a:off x="204957" y="699746"/>
            <a:ext cx="3353949" cy="1815882"/>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Enjoy a morning on the beach, followed by an afternoon of Stand up Paddle boarding and Kayaking with CBK Adventures at Cullercoats.</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a:p>
            <a:r>
              <a:rPr lang="en-GB" sz="1400" b="1" dirty="0">
                <a:effectLst/>
                <a:latin typeface="Abadi Extra Light" panose="020B0204020104020204" pitchFamily="34" charset="0"/>
                <a:ea typeface="Arial" panose="020B0604020202020204" pitchFamily="34" charset="0"/>
              </a:rPr>
              <a:t>Additional requirements: Packed Lunch (or money for lunch), Towel and Swimsuit. </a:t>
            </a:r>
            <a:r>
              <a:rPr lang="en-GB" sz="1400" b="1" dirty="0">
                <a:latin typeface="Abadi Extra Light" panose="020B0204020104020204" pitchFamily="34" charset="0"/>
                <a:ea typeface="Arial" panose="020B0604020202020204" pitchFamily="34" charset="0"/>
                <a:cs typeface="Times New Roman" panose="02020603050405020304" pitchFamily="18" charset="0"/>
              </a:rPr>
              <a:t>Wetsuits are provided.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pic>
        <p:nvPicPr>
          <p:cNvPr id="1026" name="Picture 2" descr="Tyne kayak trips, paddleboarding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282" y="40965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56407A2-A2DF-806A-FB1E-38D82B161891}"/>
              </a:ext>
            </a:extLst>
          </p:cNvPr>
          <p:cNvGrpSpPr/>
          <p:nvPr/>
        </p:nvGrpSpPr>
        <p:grpSpPr>
          <a:xfrm>
            <a:off x="3558907" y="512033"/>
            <a:ext cx="1853592" cy="1956174"/>
            <a:chOff x="3017308" y="-1300044"/>
            <a:chExt cx="2114142" cy="2343774"/>
          </a:xfrm>
        </p:grpSpPr>
        <p:pic>
          <p:nvPicPr>
            <p:cNvPr id="7"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AFD294-C880-E6D1-C9CD-AE5ADB78E3BC}"/>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£40.00</a:t>
              </a:r>
            </a:p>
          </p:txBody>
        </p:sp>
      </p:grpSp>
      <p:sp>
        <p:nvSpPr>
          <p:cNvPr id="13" name="TextBox 12">
            <a:extLst>
              <a:ext uri="{FF2B5EF4-FFF2-40B4-BE49-F238E27FC236}">
                <a16:creationId xmlns:a16="http://schemas.microsoft.com/office/drawing/2014/main" id="{54121B10-194B-CAD4-8BC8-E6C13C596C6A}"/>
              </a:ext>
            </a:extLst>
          </p:cNvPr>
          <p:cNvSpPr txBox="1"/>
          <p:nvPr/>
        </p:nvSpPr>
        <p:spPr>
          <a:xfrm>
            <a:off x="2827408" y="3425966"/>
            <a:ext cx="3641671" cy="1077218"/>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INDOOR CLIMBING</a:t>
            </a:r>
          </a:p>
          <a:p>
            <a:endParaRPr lang="en-GB" dirty="0"/>
          </a:p>
          <a:p>
            <a:endParaRPr lang="en-GB" dirty="0"/>
          </a:p>
        </p:txBody>
      </p:sp>
      <p:sp>
        <p:nvSpPr>
          <p:cNvPr id="18" name="TextBox 17">
            <a:extLst>
              <a:ext uri="{FF2B5EF4-FFF2-40B4-BE49-F238E27FC236}">
                <a16:creationId xmlns:a16="http://schemas.microsoft.com/office/drawing/2014/main" id="{BBF02460-D6D0-E84B-2BC4-E09F31B02E27}"/>
              </a:ext>
            </a:extLst>
          </p:cNvPr>
          <p:cNvSpPr txBox="1"/>
          <p:nvPr/>
        </p:nvSpPr>
        <p:spPr>
          <a:xfrm>
            <a:off x="3558907" y="3918090"/>
            <a:ext cx="3019879" cy="2000548"/>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Enjoy a day of coaching at Sunderland climbing wall. Working in small groups you will be taught all the basic knowledge that you need to navigate your way around the walls!</a:t>
            </a:r>
          </a:p>
          <a:p>
            <a:endParaRPr lang="en-GB" sz="12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a:p>
            <a:r>
              <a:rPr lang="en-GB" sz="1400" b="1" dirty="0">
                <a:effectLst/>
                <a:latin typeface="Abadi Extra Light" panose="020B0204020104020204" pitchFamily="34" charset="0"/>
                <a:ea typeface="Arial" panose="020B0604020202020204" pitchFamily="34" charset="0"/>
              </a:rPr>
              <a:t>Additional requirements: Packed Lunch and comfortable clothing.</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pic>
        <p:nvPicPr>
          <p:cNvPr id="1028" name="Picture 4" descr="Sunderland Wall (@SunderlandWall) / 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004" y="3578571"/>
            <a:ext cx="2676527" cy="200739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4D0BA30-8F3B-66F9-F5D1-DA0F684D83AD}"/>
              </a:ext>
            </a:extLst>
          </p:cNvPr>
          <p:cNvGrpSpPr/>
          <p:nvPr/>
        </p:nvGrpSpPr>
        <p:grpSpPr>
          <a:xfrm>
            <a:off x="2239105" y="4460415"/>
            <a:ext cx="1500646" cy="1752750"/>
            <a:chOff x="2593768" y="722838"/>
            <a:chExt cx="1721831" cy="2479822"/>
          </a:xfrm>
        </p:grpSpPr>
        <p:pic>
          <p:nvPicPr>
            <p:cNvPr id="16"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7A1C33-4701-9897-2F0F-8D64DE1E2BBF}"/>
                </a:ext>
              </a:extLst>
            </p:cNvPr>
            <p:cNvSpPr txBox="1"/>
            <p:nvPr/>
          </p:nvSpPr>
          <p:spPr>
            <a:xfrm rot="20378606">
              <a:off x="2912621" y="2017849"/>
              <a:ext cx="1402978" cy="566083"/>
            </a:xfrm>
            <a:prstGeom prst="rect">
              <a:avLst/>
            </a:prstGeom>
            <a:noFill/>
          </p:spPr>
          <p:txBody>
            <a:bodyPr wrap="square" lIns="91440" tIns="45720" rIns="91440" bIns="45720" rtlCol="0" anchor="t">
              <a:spAutoFit/>
            </a:bodyPr>
            <a:lstStyle/>
            <a:p>
              <a:r>
                <a:rPr lang="en-GB" sz="2000" b="1" dirty="0">
                  <a:solidFill>
                    <a:schemeClr val="bg1"/>
                  </a:solidFill>
                </a:rPr>
                <a:t>£25.00</a:t>
              </a:r>
            </a:p>
          </p:txBody>
        </p:sp>
      </p:grpSp>
      <p:sp>
        <p:nvSpPr>
          <p:cNvPr id="21" name="TextBox 20">
            <a:extLst>
              <a:ext uri="{FF2B5EF4-FFF2-40B4-BE49-F238E27FC236}">
                <a16:creationId xmlns:a16="http://schemas.microsoft.com/office/drawing/2014/main" id="{97C46A95-A308-4767-B68F-DE4FBC0D2025}"/>
              </a:ext>
            </a:extLst>
          </p:cNvPr>
          <p:cNvSpPr txBox="1"/>
          <p:nvPr/>
        </p:nvSpPr>
        <p:spPr>
          <a:xfrm>
            <a:off x="186345" y="6538471"/>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rPr>
              <a:t>DRY SLOPE SKIING</a:t>
            </a: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1"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b="1" dirty="0">
              <a:solidFill>
                <a:srgbClr val="002060"/>
              </a:solidFill>
              <a:latin typeface="Aharoni" panose="02010803020104030203" pitchFamily="2" charset="-79"/>
              <a:cs typeface="Aharoni" panose="02010803020104030203" pitchFamily="2" charset="-79"/>
            </a:endParaRPr>
          </a:p>
          <a:p>
            <a:endParaRPr lang="en-GB" b="1" dirty="0">
              <a:solidFill>
                <a:srgbClr val="000000"/>
              </a:solidFill>
              <a:latin typeface="Calibri" panose="020F0502020204030204"/>
              <a:cs typeface="Calibri" panose="020F0502020204030204"/>
            </a:endParaRPr>
          </a:p>
        </p:txBody>
      </p:sp>
      <p:sp>
        <p:nvSpPr>
          <p:cNvPr id="10" name="TextBox 9"/>
          <p:cNvSpPr txBox="1"/>
          <p:nvPr/>
        </p:nvSpPr>
        <p:spPr>
          <a:xfrm>
            <a:off x="4547119" y="2622451"/>
            <a:ext cx="2149522" cy="523220"/>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Return to school approximately 4.40pm</a:t>
            </a:r>
          </a:p>
        </p:txBody>
      </p:sp>
      <p:sp>
        <p:nvSpPr>
          <p:cNvPr id="19" name="TextBox 18">
            <a:extLst>
              <a:ext uri="{FF2B5EF4-FFF2-40B4-BE49-F238E27FC236}">
                <a16:creationId xmlns:a16="http://schemas.microsoft.com/office/drawing/2014/main" id="{BBF02460-D6D0-E84B-2BC4-E09F31B02E27}"/>
              </a:ext>
            </a:extLst>
          </p:cNvPr>
          <p:cNvSpPr txBox="1"/>
          <p:nvPr/>
        </p:nvSpPr>
        <p:spPr>
          <a:xfrm>
            <a:off x="171437" y="7030913"/>
            <a:ext cx="3387470" cy="1815882"/>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rPr>
              <a:t>Hit the </a:t>
            </a:r>
            <a:r>
              <a:rPr lang="en-GB" sz="1400" b="1" dirty="0" err="1">
                <a:latin typeface="Abadi Extra Light" panose="020B0204020104020204" pitchFamily="34" charset="0"/>
              </a:rPr>
              <a:t>piste</a:t>
            </a:r>
            <a:r>
              <a:rPr lang="en-GB" sz="1400" b="1" dirty="0">
                <a:latin typeface="Abadi Extra Light" panose="020B0204020104020204" pitchFamily="34" charset="0"/>
              </a:rPr>
              <a:t> in the morning carving up the slopes with parallel turns and then in the afternoon enjoy some innertube sledging.</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sun protection and water. </a:t>
            </a:r>
            <a:r>
              <a:rPr lang="en-GB" sz="1400" b="1" dirty="0">
                <a:latin typeface="Abadi Extra Light" panose="020B0204020104020204" pitchFamily="34" charset="0"/>
                <a:ea typeface="Arial" panose="020B0604020202020204" pitchFamily="34" charset="0"/>
              </a:rPr>
              <a:t>Dress Code</a:t>
            </a:r>
            <a:r>
              <a:rPr lang="en-GB" sz="1400" b="1" dirty="0">
                <a:effectLst/>
                <a:latin typeface="Abadi Extra Light" panose="020B0204020104020204" pitchFamily="34" charset="0"/>
                <a:ea typeface="Arial" panose="020B0604020202020204" pitchFamily="34" charset="0"/>
              </a:rPr>
              <a:t>: school PE top and long trousers.</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5186551B-4DB6-80E4-A786-1449E72DA49B}"/>
              </a:ext>
            </a:extLst>
          </p:cNvPr>
          <p:cNvGrpSpPr/>
          <p:nvPr/>
        </p:nvGrpSpPr>
        <p:grpSpPr>
          <a:xfrm>
            <a:off x="4439761" y="8941485"/>
            <a:ext cx="2087717" cy="354307"/>
            <a:chOff x="246050" y="2667471"/>
            <a:chExt cx="2420800" cy="410835"/>
          </a:xfrm>
        </p:grpSpPr>
        <p:sp>
          <p:nvSpPr>
            <p:cNvPr id="11" name="Rectangle 10">
              <a:extLst>
                <a:ext uri="{FF2B5EF4-FFF2-40B4-BE49-F238E27FC236}">
                  <a16:creationId xmlns:a16="http://schemas.microsoft.com/office/drawing/2014/main" id="{5A3ECF8F-DBEC-33A6-E335-273CDB1FE55B}"/>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D9A7B48-FD9F-5A15-3385-73F8C03A736F}"/>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4" name="Rectangle 13">
              <a:extLst>
                <a:ext uri="{FF2B5EF4-FFF2-40B4-BE49-F238E27FC236}">
                  <a16:creationId xmlns:a16="http://schemas.microsoft.com/office/drawing/2014/main" id="{A4BED0DD-15C2-4E82-2109-C37C2F1AF456}"/>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22" name="Rectangle 21">
              <a:extLst>
                <a:ext uri="{FF2B5EF4-FFF2-40B4-BE49-F238E27FC236}">
                  <a16:creationId xmlns:a16="http://schemas.microsoft.com/office/drawing/2014/main" id="{15B84737-1660-83F5-0A11-9E10856CDE94}"/>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B5CAE8-BA68-375D-D19B-8F64644B4DEC}"/>
              </a:ext>
            </a:extLst>
          </p:cNvPr>
          <p:cNvGrpSpPr/>
          <p:nvPr/>
        </p:nvGrpSpPr>
        <p:grpSpPr>
          <a:xfrm>
            <a:off x="279214" y="5834907"/>
            <a:ext cx="2087717" cy="354307"/>
            <a:chOff x="246050" y="2667471"/>
            <a:chExt cx="2420800" cy="410835"/>
          </a:xfrm>
        </p:grpSpPr>
        <p:sp>
          <p:nvSpPr>
            <p:cNvPr id="27" name="Rectangle 26">
              <a:extLst>
                <a:ext uri="{FF2B5EF4-FFF2-40B4-BE49-F238E27FC236}">
                  <a16:creationId xmlns:a16="http://schemas.microsoft.com/office/drawing/2014/main" id="{116D9274-5A6F-EF6F-0DC6-24873D2125EE}"/>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99EEFF5-DE36-E55B-12DA-C4807751D5E6}"/>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29" name="Rectangle 28">
              <a:extLst>
                <a:ext uri="{FF2B5EF4-FFF2-40B4-BE49-F238E27FC236}">
                  <a16:creationId xmlns:a16="http://schemas.microsoft.com/office/drawing/2014/main" id="{FCB8530C-924B-AD2B-76E8-69CCF1F26715}"/>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0" name="Rectangle 29">
              <a:extLst>
                <a:ext uri="{FF2B5EF4-FFF2-40B4-BE49-F238E27FC236}">
                  <a16:creationId xmlns:a16="http://schemas.microsoft.com/office/drawing/2014/main" id="{60B86E96-EC6C-589C-D0DD-AE8134DD13D2}"/>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F80F3C46-6236-8066-5B61-D9418344F533}"/>
              </a:ext>
            </a:extLst>
          </p:cNvPr>
          <p:cNvGrpSpPr/>
          <p:nvPr/>
        </p:nvGrpSpPr>
        <p:grpSpPr>
          <a:xfrm>
            <a:off x="239341" y="2736028"/>
            <a:ext cx="2087717" cy="354307"/>
            <a:chOff x="246050" y="2667471"/>
            <a:chExt cx="2420800" cy="410835"/>
          </a:xfrm>
        </p:grpSpPr>
        <p:sp>
          <p:nvSpPr>
            <p:cNvPr id="32" name="Rectangle 31">
              <a:extLst>
                <a:ext uri="{FF2B5EF4-FFF2-40B4-BE49-F238E27FC236}">
                  <a16:creationId xmlns:a16="http://schemas.microsoft.com/office/drawing/2014/main" id="{57EC6C0F-7202-03B5-BDCB-46761D02A7FD}"/>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9E2842DA-7E11-4D21-24CC-9C5ACFF1CD65}"/>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4" name="Rectangle 33">
              <a:extLst>
                <a:ext uri="{FF2B5EF4-FFF2-40B4-BE49-F238E27FC236}">
                  <a16:creationId xmlns:a16="http://schemas.microsoft.com/office/drawing/2014/main" id="{D11D13BF-DCD7-00EA-8D48-BE5B71BE771D}"/>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5" name="Rectangle 34">
              <a:extLst>
                <a:ext uri="{FF2B5EF4-FFF2-40B4-BE49-F238E27FC236}">
                  <a16:creationId xmlns:a16="http://schemas.microsoft.com/office/drawing/2014/main" id="{7B2C25F0-E2EE-E0EE-C639-3250F2F161CB}"/>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6" name="Graphic 35" descr="Checkmark with solid fill">
            <a:extLst>
              <a:ext uri="{FF2B5EF4-FFF2-40B4-BE49-F238E27FC236}">
                <a16:creationId xmlns:a16="http://schemas.microsoft.com/office/drawing/2014/main" id="{40E169AB-819B-44B8-76E2-DE3E7BF5EA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931" y="2730327"/>
            <a:ext cx="364189" cy="364189"/>
          </a:xfrm>
          <a:prstGeom prst="rect">
            <a:avLst/>
          </a:prstGeom>
        </p:spPr>
      </p:pic>
      <p:pic>
        <p:nvPicPr>
          <p:cNvPr id="37" name="Graphic 36" descr="Checkmark with solid fill">
            <a:extLst>
              <a:ext uri="{FF2B5EF4-FFF2-40B4-BE49-F238E27FC236}">
                <a16:creationId xmlns:a16="http://schemas.microsoft.com/office/drawing/2014/main" id="{FF39A9F4-EF0C-64CA-F5CD-C28962B961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3893" y="2738121"/>
            <a:ext cx="364189" cy="364189"/>
          </a:xfrm>
          <a:prstGeom prst="rect">
            <a:avLst/>
          </a:prstGeom>
        </p:spPr>
      </p:pic>
      <p:pic>
        <p:nvPicPr>
          <p:cNvPr id="38" name="Graphic 37" descr="Checkmark with solid fill">
            <a:extLst>
              <a:ext uri="{FF2B5EF4-FFF2-40B4-BE49-F238E27FC236}">
                <a16:creationId xmlns:a16="http://schemas.microsoft.com/office/drawing/2014/main" id="{A388E784-C793-6856-9698-9E7532A096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0490" y="5846729"/>
            <a:ext cx="364189" cy="364189"/>
          </a:xfrm>
          <a:prstGeom prst="rect">
            <a:avLst/>
          </a:prstGeom>
        </p:spPr>
      </p:pic>
      <p:pic>
        <p:nvPicPr>
          <p:cNvPr id="39" name="Graphic 38" descr="Checkmark with solid fill">
            <a:extLst>
              <a:ext uri="{FF2B5EF4-FFF2-40B4-BE49-F238E27FC236}">
                <a16:creationId xmlns:a16="http://schemas.microsoft.com/office/drawing/2014/main" id="{A80B0987-18E2-ECEA-61AF-CF283D24AC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86742" y="5834907"/>
            <a:ext cx="364189" cy="364189"/>
          </a:xfrm>
          <a:prstGeom prst="rect">
            <a:avLst/>
          </a:prstGeom>
        </p:spPr>
      </p:pic>
      <p:pic>
        <p:nvPicPr>
          <p:cNvPr id="40" name="Graphic 39" descr="Checkmark with solid fill">
            <a:extLst>
              <a:ext uri="{FF2B5EF4-FFF2-40B4-BE49-F238E27FC236}">
                <a16:creationId xmlns:a16="http://schemas.microsoft.com/office/drawing/2014/main" id="{E06C9425-32D0-4AED-873A-F5A087B1E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977" y="8947249"/>
            <a:ext cx="364189" cy="364189"/>
          </a:xfrm>
          <a:prstGeom prst="rect">
            <a:avLst/>
          </a:prstGeom>
        </p:spPr>
      </p:pic>
      <p:pic>
        <p:nvPicPr>
          <p:cNvPr id="41" name="Graphic 40" descr="Checkmark with solid fill">
            <a:extLst>
              <a:ext uri="{FF2B5EF4-FFF2-40B4-BE49-F238E27FC236}">
                <a16:creationId xmlns:a16="http://schemas.microsoft.com/office/drawing/2014/main" id="{0939928B-33DC-E1B5-33EE-66C054C037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0620" y="8938656"/>
            <a:ext cx="364189" cy="364189"/>
          </a:xfrm>
          <a:prstGeom prst="rect">
            <a:avLst/>
          </a:prstGeom>
        </p:spPr>
      </p:pic>
      <p:pic>
        <p:nvPicPr>
          <p:cNvPr id="42" name="Picture 2" descr="Plymouth Snowsports Centre">
            <a:extLst>
              <a:ext uri="{FF2B5EF4-FFF2-40B4-BE49-F238E27FC236}">
                <a16:creationId xmlns:a16="http://schemas.microsoft.com/office/drawing/2014/main" id="{03DEF5D4-F874-9B74-0520-7350A1344A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794" y="6691165"/>
            <a:ext cx="2864613" cy="214569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56407A2-A2DF-806A-FB1E-38D82B161891}"/>
              </a:ext>
            </a:extLst>
          </p:cNvPr>
          <p:cNvGrpSpPr/>
          <p:nvPr/>
        </p:nvGrpSpPr>
        <p:grpSpPr>
          <a:xfrm>
            <a:off x="3472807" y="6792201"/>
            <a:ext cx="1822021" cy="1956174"/>
            <a:chOff x="3017308" y="-1300044"/>
            <a:chExt cx="2078133" cy="2343774"/>
          </a:xfrm>
        </p:grpSpPr>
        <p:pic>
          <p:nvPicPr>
            <p:cNvPr id="24" name="Picture 23"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BAFD294-C880-E6D1-C9CD-AE5ADB78E3BC}"/>
                </a:ext>
              </a:extLst>
            </p:cNvPr>
            <p:cNvSpPr txBox="1"/>
            <p:nvPr/>
          </p:nvSpPr>
          <p:spPr>
            <a:xfrm rot="20378606">
              <a:off x="3285691" y="-170116"/>
              <a:ext cx="1809750" cy="479389"/>
            </a:xfrm>
            <a:prstGeom prst="rect">
              <a:avLst/>
            </a:prstGeom>
            <a:noFill/>
          </p:spPr>
          <p:txBody>
            <a:bodyPr wrap="square" lIns="91440" tIns="45720" rIns="91440" bIns="45720" rtlCol="0" anchor="t">
              <a:spAutoFit/>
            </a:bodyPr>
            <a:lstStyle/>
            <a:p>
              <a:r>
                <a:rPr lang="en-GB" sz="2000" b="1" dirty="0">
                  <a:solidFill>
                    <a:schemeClr val="bg1"/>
                  </a:solidFill>
                </a:rPr>
                <a:t>£30.00</a:t>
              </a:r>
            </a:p>
          </p:txBody>
        </p:sp>
      </p:grpSp>
    </p:spTree>
    <p:extLst>
      <p:ext uri="{BB962C8B-B14F-4D97-AF65-F5344CB8AC3E}">
        <p14:creationId xmlns:p14="http://schemas.microsoft.com/office/powerpoint/2010/main" val="269913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7C46A95-A308-4767-B68F-DE4FBC0D2025}"/>
              </a:ext>
            </a:extLst>
          </p:cNvPr>
          <p:cNvSpPr txBox="1"/>
          <p:nvPr/>
        </p:nvSpPr>
        <p:spPr>
          <a:xfrm>
            <a:off x="127780" y="3425648"/>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2" name="Title 1"/>
          <p:cNvSpPr>
            <a:spLocks noGrp="1"/>
          </p:cNvSpPr>
          <p:nvPr>
            <p:ph type="title"/>
          </p:nvPr>
        </p:nvSpPr>
        <p:spPr/>
        <p:txBody>
          <a:bodyPr/>
          <a:lstStyle/>
          <a:p>
            <a:endParaRPr lang="en-GB" dirty="0"/>
          </a:p>
        </p:txBody>
      </p:sp>
      <p:sp>
        <p:nvSpPr>
          <p:cNvPr id="4" name="TextBox 3">
            <a:extLst>
              <a:ext uri="{FF2B5EF4-FFF2-40B4-BE49-F238E27FC236}">
                <a16:creationId xmlns:a16="http://schemas.microsoft.com/office/drawing/2014/main" id="{97C46A95-A308-4767-B68F-DE4FBC0D2025}"/>
              </a:ext>
            </a:extLst>
          </p:cNvPr>
          <p:cNvSpPr txBox="1"/>
          <p:nvPr/>
        </p:nvSpPr>
        <p:spPr>
          <a:xfrm>
            <a:off x="127779" y="308062"/>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EDINBURGH ZOO</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9" name="TextBox 8">
            <a:extLst>
              <a:ext uri="{FF2B5EF4-FFF2-40B4-BE49-F238E27FC236}">
                <a16:creationId xmlns:a16="http://schemas.microsoft.com/office/drawing/2014/main" id="{BBF02460-D6D0-E84B-2BC4-E09F31B02E27}"/>
              </a:ext>
            </a:extLst>
          </p:cNvPr>
          <p:cNvSpPr txBox="1"/>
          <p:nvPr/>
        </p:nvSpPr>
        <p:spPr>
          <a:xfrm>
            <a:off x="171437" y="717115"/>
            <a:ext cx="3616061" cy="1815882"/>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Enjoy an unforgettable day at the Zoo, exploring over 1000 rare and endangered animals and watching the famous Penguin Parade!</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(or money for lunch), sun protection and plenty of water for the day.</a:t>
            </a:r>
            <a:r>
              <a:rPr lang="en-GB" sz="1400" b="1" dirty="0">
                <a:latin typeface="Abadi Extra Light" panose="020B0204020104020204" pitchFamily="34" charset="0"/>
                <a:ea typeface="Arial" panose="020B0604020202020204" pitchFamily="34" charset="0"/>
                <a:cs typeface="Times New Roman" panose="02020603050405020304" pitchFamily="18" charset="0"/>
              </a:rPr>
              <a:t>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4121B10-194B-CAD4-8BC8-E6C13C596C6A}"/>
              </a:ext>
            </a:extLst>
          </p:cNvPr>
          <p:cNvSpPr txBox="1"/>
          <p:nvPr/>
        </p:nvSpPr>
        <p:spPr>
          <a:xfrm>
            <a:off x="171437" y="3436589"/>
            <a:ext cx="6407349"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700" dirty="0">
                <a:solidFill>
                  <a:srgbClr val="002060"/>
                </a:solidFill>
                <a:latin typeface="Aharoni" panose="02010803020104030203" pitchFamily="2" charset="-79"/>
                <a:cs typeface="Aharoni" panose="02010803020104030203" pitchFamily="2" charset="-79"/>
              </a:rPr>
              <a:t>SWIMMING, QUASAR AND ARCADES</a:t>
            </a:r>
            <a:endParaRPr lang="en-GB" sz="2700" dirty="0"/>
          </a:p>
        </p:txBody>
      </p:sp>
      <p:sp>
        <p:nvSpPr>
          <p:cNvPr id="18" name="TextBox 17">
            <a:extLst>
              <a:ext uri="{FF2B5EF4-FFF2-40B4-BE49-F238E27FC236}">
                <a16:creationId xmlns:a16="http://schemas.microsoft.com/office/drawing/2014/main" id="{BBF02460-D6D0-E84B-2BC4-E09F31B02E27}"/>
              </a:ext>
            </a:extLst>
          </p:cNvPr>
          <p:cNvSpPr txBox="1"/>
          <p:nvPr/>
        </p:nvSpPr>
        <p:spPr>
          <a:xfrm>
            <a:off x="3558907" y="3918090"/>
            <a:ext cx="3019879" cy="1815882"/>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Travel to the local coastline at South Shields to play Quasar, Arcades and have a session at one of the biggest and best swimming facilities in the north east.</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and Swimming </a:t>
            </a:r>
            <a:r>
              <a:rPr lang="en-GB" sz="1400" b="1" dirty="0">
                <a:latin typeface="Abadi Extra Light" panose="020B0204020104020204" pitchFamily="34" charset="0"/>
                <a:ea typeface="Arial" panose="020B0604020202020204" pitchFamily="34" charset="0"/>
              </a:rPr>
              <a:t>K</a:t>
            </a:r>
            <a:r>
              <a:rPr lang="en-GB" sz="1400" b="1" dirty="0">
                <a:effectLst/>
                <a:latin typeface="Abadi Extra Light" panose="020B0204020104020204" pitchFamily="34" charset="0"/>
                <a:ea typeface="Arial" panose="020B0604020202020204" pitchFamily="34" charset="0"/>
              </a:rPr>
              <a:t>it</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7C46A95-A308-4767-B68F-DE4FBC0D2025}"/>
              </a:ext>
            </a:extLst>
          </p:cNvPr>
          <p:cNvSpPr txBox="1"/>
          <p:nvPr/>
        </p:nvSpPr>
        <p:spPr>
          <a:xfrm>
            <a:off x="133349" y="6564001"/>
            <a:ext cx="6485309" cy="2908489"/>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OUSEBURN AND THE VICTORIA</a:t>
            </a:r>
            <a:r>
              <a:rPr kumimoji="0" lang="en-GB" sz="2500" b="0" i="0" u="none" strike="noStrike" kern="1200" cap="none" spc="0" normalizeH="0" noProof="0" dirty="0">
                <a:ln>
                  <a:noFill/>
                </a:ln>
                <a:solidFill>
                  <a:srgbClr val="002060"/>
                </a:solidFill>
                <a:effectLst/>
                <a:uLnTx/>
                <a:uFillTx/>
                <a:latin typeface="Aharoni" panose="02010803020104030203" pitchFamily="2" charset="-79"/>
                <a:ea typeface="+mn-ea"/>
                <a:cs typeface="Aharoni" panose="02010803020104030203" pitchFamily="2" charset="-79"/>
              </a:rPr>
              <a:t> TUNNELS</a:t>
            </a:r>
            <a:endParaRPr kumimoji="0" lang="en-GB" sz="25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pic>
        <p:nvPicPr>
          <p:cNvPr id="2050" name="Picture 2" descr="RZSS Spring 2023 by Think Publishing - Iss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9988" y="406966"/>
            <a:ext cx="2152987" cy="2226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56407A2-A2DF-806A-FB1E-38D82B161891}"/>
              </a:ext>
            </a:extLst>
          </p:cNvPr>
          <p:cNvGrpSpPr/>
          <p:nvPr/>
        </p:nvGrpSpPr>
        <p:grpSpPr>
          <a:xfrm>
            <a:off x="3616174" y="626337"/>
            <a:ext cx="1853592" cy="1956174"/>
            <a:chOff x="3017308" y="-1300044"/>
            <a:chExt cx="2114142" cy="2343774"/>
          </a:xfrm>
        </p:grpSpPr>
        <p:pic>
          <p:nvPicPr>
            <p:cNvPr id="7"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AFD294-C880-E6D1-C9CD-AE5ADB78E3BC}"/>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£45.00</a:t>
              </a:r>
            </a:p>
          </p:txBody>
        </p:sp>
      </p:grpSp>
      <p:sp>
        <p:nvSpPr>
          <p:cNvPr id="19" name="TextBox 18"/>
          <p:cNvSpPr txBox="1"/>
          <p:nvPr/>
        </p:nvSpPr>
        <p:spPr>
          <a:xfrm>
            <a:off x="4489235" y="2658364"/>
            <a:ext cx="2149522" cy="523220"/>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Depart 7:30am and return at 6:00pm</a:t>
            </a:r>
          </a:p>
        </p:txBody>
      </p:sp>
      <p:pic>
        <p:nvPicPr>
          <p:cNvPr id="2052" name="Picture 4" descr="Haven Point Leisure Centre by LA architects L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991" y="3959809"/>
            <a:ext cx="2550505" cy="227723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4D0BA30-8F3B-66F9-F5D1-DA0F684D83AD}"/>
              </a:ext>
            </a:extLst>
          </p:cNvPr>
          <p:cNvGrpSpPr/>
          <p:nvPr/>
        </p:nvGrpSpPr>
        <p:grpSpPr>
          <a:xfrm>
            <a:off x="2272302" y="4074491"/>
            <a:ext cx="1522694" cy="1752750"/>
            <a:chOff x="2593768" y="722838"/>
            <a:chExt cx="1747129" cy="2479822"/>
          </a:xfrm>
        </p:grpSpPr>
        <p:sp>
          <p:nvSpPr>
            <p:cNvPr id="17" name="TextBox 16">
              <a:extLst>
                <a:ext uri="{FF2B5EF4-FFF2-40B4-BE49-F238E27FC236}">
                  <a16:creationId xmlns:a16="http://schemas.microsoft.com/office/drawing/2014/main" id="{927A1C33-4701-9897-2F0F-8D64DE1E2BBF}"/>
                </a:ext>
              </a:extLst>
            </p:cNvPr>
            <p:cNvSpPr txBox="1"/>
            <p:nvPr/>
          </p:nvSpPr>
          <p:spPr>
            <a:xfrm rot="20378606">
              <a:off x="2937919" y="2049034"/>
              <a:ext cx="1402978" cy="566083"/>
            </a:xfrm>
            <a:prstGeom prst="rect">
              <a:avLst/>
            </a:prstGeom>
            <a:noFill/>
          </p:spPr>
          <p:txBody>
            <a:bodyPr wrap="square" lIns="91440" tIns="45720" rIns="91440" bIns="45720" rtlCol="0" anchor="t">
              <a:spAutoFit/>
            </a:bodyPr>
            <a:lstStyle/>
            <a:p>
              <a:r>
                <a:rPr lang="en-GB" sz="2000" b="1" dirty="0">
                  <a:solidFill>
                    <a:schemeClr val="bg1"/>
                  </a:solidFill>
                </a:rPr>
                <a:t>£20.00</a:t>
              </a:r>
            </a:p>
          </p:txBody>
        </p:sp>
        <p:pic>
          <p:nvPicPr>
            <p:cNvPr id="16"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3768" y="722838"/>
              <a:ext cx="1594320" cy="247982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5BAFD294-C880-E6D1-C9CD-AE5ADB78E3BC}"/>
              </a:ext>
            </a:extLst>
          </p:cNvPr>
          <p:cNvSpPr txBox="1"/>
          <p:nvPr/>
        </p:nvSpPr>
        <p:spPr>
          <a:xfrm rot="20566224">
            <a:off x="2549657" y="4943853"/>
            <a:ext cx="1586714" cy="400110"/>
          </a:xfrm>
          <a:prstGeom prst="rect">
            <a:avLst/>
          </a:prstGeom>
          <a:noFill/>
        </p:spPr>
        <p:txBody>
          <a:bodyPr wrap="square" lIns="91440" tIns="45720" rIns="91440" bIns="45720" rtlCol="0" anchor="t">
            <a:spAutoFit/>
          </a:bodyPr>
          <a:lstStyle/>
          <a:p>
            <a:r>
              <a:rPr lang="en-GB" sz="2000" b="1" dirty="0">
                <a:solidFill>
                  <a:schemeClr val="bg1"/>
                </a:solidFill>
              </a:rPr>
              <a:t>£20.00</a:t>
            </a:r>
          </a:p>
        </p:txBody>
      </p:sp>
      <p:pic>
        <p:nvPicPr>
          <p:cNvPr id="1026" name="Picture 2" descr="Victoria Tunnel – black and white squ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7502" y="7166589"/>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BF02460-D6D0-E84B-2BC4-E09F31B02E27}"/>
              </a:ext>
            </a:extLst>
          </p:cNvPr>
          <p:cNvSpPr txBox="1"/>
          <p:nvPr/>
        </p:nvSpPr>
        <p:spPr>
          <a:xfrm>
            <a:off x="175165" y="6995072"/>
            <a:ext cx="3019879" cy="203132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Immerse yourself in a piece of history, as you discover the mysteries hidden in the Victoria Tunnels beneath Newcastle. Enjoy an afternoon visiting the local sites at Ouseburn and the Quayside.</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30</a:t>
            </a:r>
          </a:p>
          <a:p>
            <a:r>
              <a:rPr lang="en-GB" sz="1400" b="1" dirty="0">
                <a:effectLst/>
                <a:latin typeface="Abadi Extra Light" panose="020B0204020104020204" pitchFamily="34" charset="0"/>
                <a:ea typeface="Arial" panose="020B0604020202020204" pitchFamily="34" charset="0"/>
              </a:rPr>
              <a:t>Additional requirements: Packed Lunch </a:t>
            </a:r>
            <a:r>
              <a:rPr lang="en-GB" sz="1400" b="1" dirty="0">
                <a:latin typeface="Abadi Extra Light" panose="020B0204020104020204" pitchFamily="34" charset="0"/>
                <a:ea typeface="Arial" panose="020B0604020202020204" pitchFamily="34" charset="0"/>
              </a:rPr>
              <a:t>or money for lunch</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56407A2-A2DF-806A-FB1E-38D82B161891}"/>
              </a:ext>
            </a:extLst>
          </p:cNvPr>
          <p:cNvGrpSpPr/>
          <p:nvPr/>
        </p:nvGrpSpPr>
        <p:grpSpPr>
          <a:xfrm>
            <a:off x="3052881" y="7138330"/>
            <a:ext cx="1853592" cy="1956174"/>
            <a:chOff x="3017308" y="-1300044"/>
            <a:chExt cx="2114142" cy="2343774"/>
          </a:xfrm>
        </p:grpSpPr>
        <p:pic>
          <p:nvPicPr>
            <p:cNvPr id="25" name="Picture 24"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BAFD294-C880-E6D1-C9CD-AE5ADB78E3BC}"/>
                </a:ext>
              </a:extLst>
            </p:cNvPr>
            <p:cNvSpPr txBox="1"/>
            <p:nvPr/>
          </p:nvSpPr>
          <p:spPr>
            <a:xfrm rot="20378606">
              <a:off x="3321700" y="-159538"/>
              <a:ext cx="1809750" cy="479389"/>
            </a:xfrm>
            <a:prstGeom prst="rect">
              <a:avLst/>
            </a:prstGeom>
            <a:noFill/>
          </p:spPr>
          <p:txBody>
            <a:bodyPr wrap="square" lIns="91440" tIns="45720" rIns="91440" bIns="45720" rtlCol="0" anchor="t">
              <a:spAutoFit/>
            </a:bodyPr>
            <a:lstStyle/>
            <a:p>
              <a:r>
                <a:rPr lang="en-GB" sz="2000" b="1" dirty="0">
                  <a:solidFill>
                    <a:schemeClr val="bg1"/>
                  </a:solidFill>
                </a:rPr>
                <a:t>£25.00</a:t>
              </a:r>
            </a:p>
          </p:txBody>
        </p:sp>
      </p:grpSp>
      <p:grpSp>
        <p:nvGrpSpPr>
          <p:cNvPr id="3" name="Group 2">
            <a:extLst>
              <a:ext uri="{FF2B5EF4-FFF2-40B4-BE49-F238E27FC236}">
                <a16:creationId xmlns:a16="http://schemas.microsoft.com/office/drawing/2014/main" id="{A511BB8C-C457-0416-37E8-B97416EA876E}"/>
              </a:ext>
            </a:extLst>
          </p:cNvPr>
          <p:cNvGrpSpPr/>
          <p:nvPr/>
        </p:nvGrpSpPr>
        <p:grpSpPr>
          <a:xfrm>
            <a:off x="4405258" y="5938626"/>
            <a:ext cx="2087717" cy="354308"/>
            <a:chOff x="246050" y="2667471"/>
            <a:chExt cx="2420799" cy="410837"/>
          </a:xfrm>
        </p:grpSpPr>
        <p:sp>
          <p:nvSpPr>
            <p:cNvPr id="5" name="Rectangle 4">
              <a:extLst>
                <a:ext uri="{FF2B5EF4-FFF2-40B4-BE49-F238E27FC236}">
                  <a16:creationId xmlns:a16="http://schemas.microsoft.com/office/drawing/2014/main" id="{E85F2E35-3934-92F0-7C12-40CA282860BC}"/>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DCE6F36-8AF3-6FE1-AC43-0684C03E0016}"/>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1" name="Rectangle 10">
              <a:extLst>
                <a:ext uri="{FF2B5EF4-FFF2-40B4-BE49-F238E27FC236}">
                  <a16:creationId xmlns:a16="http://schemas.microsoft.com/office/drawing/2014/main" id="{F2FA3436-25B6-0ADA-3F36-8289135A4FAA}"/>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2" name="Rectangle 11">
              <a:extLst>
                <a:ext uri="{FF2B5EF4-FFF2-40B4-BE49-F238E27FC236}">
                  <a16:creationId xmlns:a16="http://schemas.microsoft.com/office/drawing/2014/main" id="{8720B684-D31A-D181-E2A2-344667898C1A}"/>
                </a:ext>
              </a:extLst>
            </p:cNvPr>
            <p:cNvSpPr/>
            <p:nvPr/>
          </p:nvSpPr>
          <p:spPr>
            <a:xfrm>
              <a:off x="2177357" y="2669233"/>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B1B522EA-91BD-97A3-3D6E-70FF093EF1CA}"/>
              </a:ext>
            </a:extLst>
          </p:cNvPr>
          <p:cNvGrpSpPr/>
          <p:nvPr/>
        </p:nvGrpSpPr>
        <p:grpSpPr>
          <a:xfrm>
            <a:off x="1019956" y="2757416"/>
            <a:ext cx="2087717" cy="354307"/>
            <a:chOff x="246050" y="2667471"/>
            <a:chExt cx="2420800" cy="410835"/>
          </a:xfrm>
        </p:grpSpPr>
        <p:sp>
          <p:nvSpPr>
            <p:cNvPr id="27" name="Rectangle 26">
              <a:extLst>
                <a:ext uri="{FF2B5EF4-FFF2-40B4-BE49-F238E27FC236}">
                  <a16:creationId xmlns:a16="http://schemas.microsoft.com/office/drawing/2014/main" id="{153EABAB-ADE5-76B1-B973-D5C654E7A4E2}"/>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DAC22799-D2BA-47A4-022D-A21BA14BF155}"/>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29" name="Rectangle 28">
              <a:extLst>
                <a:ext uri="{FF2B5EF4-FFF2-40B4-BE49-F238E27FC236}">
                  <a16:creationId xmlns:a16="http://schemas.microsoft.com/office/drawing/2014/main" id="{267B3FC3-37FE-7C81-D017-A0A664BA952E}"/>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0" name="Rectangle 29">
              <a:extLst>
                <a:ext uri="{FF2B5EF4-FFF2-40B4-BE49-F238E27FC236}">
                  <a16:creationId xmlns:a16="http://schemas.microsoft.com/office/drawing/2014/main" id="{A50D5885-1856-2489-37DB-33331F2F8469}"/>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1AFB7703-DDF3-286E-B025-4043756770DF}"/>
              </a:ext>
            </a:extLst>
          </p:cNvPr>
          <p:cNvGrpSpPr/>
          <p:nvPr/>
        </p:nvGrpSpPr>
        <p:grpSpPr>
          <a:xfrm>
            <a:off x="1598505" y="9030792"/>
            <a:ext cx="2087717" cy="354307"/>
            <a:chOff x="246050" y="2667471"/>
            <a:chExt cx="2420800" cy="410835"/>
          </a:xfrm>
        </p:grpSpPr>
        <p:sp>
          <p:nvSpPr>
            <p:cNvPr id="32" name="Rectangle 31">
              <a:extLst>
                <a:ext uri="{FF2B5EF4-FFF2-40B4-BE49-F238E27FC236}">
                  <a16:creationId xmlns:a16="http://schemas.microsoft.com/office/drawing/2014/main" id="{B3A49715-9F49-0144-44ED-F5A175C945E2}"/>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DD454553-9CA3-5BA4-FF13-367C1919D581}"/>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4" name="Rectangle 33">
              <a:extLst>
                <a:ext uri="{FF2B5EF4-FFF2-40B4-BE49-F238E27FC236}">
                  <a16:creationId xmlns:a16="http://schemas.microsoft.com/office/drawing/2014/main" id="{4F2401D4-411F-8D22-4BA2-37FAC1E07A3D}"/>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5" name="Rectangle 34">
              <a:extLst>
                <a:ext uri="{FF2B5EF4-FFF2-40B4-BE49-F238E27FC236}">
                  <a16:creationId xmlns:a16="http://schemas.microsoft.com/office/drawing/2014/main" id="{398E97AE-0664-D30C-3B40-20C169B8311F}"/>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6" name="Graphic 35" descr="Checkmark with solid fill">
            <a:extLst>
              <a:ext uri="{FF2B5EF4-FFF2-40B4-BE49-F238E27FC236}">
                <a16:creationId xmlns:a16="http://schemas.microsoft.com/office/drawing/2014/main" id="{B15F3529-92D1-6A91-D35D-3439714F92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9228" y="2764704"/>
            <a:ext cx="364189" cy="364189"/>
          </a:xfrm>
          <a:prstGeom prst="rect">
            <a:avLst/>
          </a:prstGeom>
        </p:spPr>
      </p:pic>
      <p:pic>
        <p:nvPicPr>
          <p:cNvPr id="37" name="Graphic 36" descr="Checkmark with solid fill">
            <a:extLst>
              <a:ext uri="{FF2B5EF4-FFF2-40B4-BE49-F238E27FC236}">
                <a16:creationId xmlns:a16="http://schemas.microsoft.com/office/drawing/2014/main" id="{C4EE5D17-AE1B-C4E2-F67E-498420A621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5951" y="5956085"/>
            <a:ext cx="364189" cy="364189"/>
          </a:xfrm>
          <a:prstGeom prst="rect">
            <a:avLst/>
          </a:prstGeom>
        </p:spPr>
      </p:pic>
      <p:pic>
        <p:nvPicPr>
          <p:cNvPr id="39" name="Graphic 38" descr="Checkmark with solid fill">
            <a:extLst>
              <a:ext uri="{FF2B5EF4-FFF2-40B4-BE49-F238E27FC236}">
                <a16:creationId xmlns:a16="http://schemas.microsoft.com/office/drawing/2014/main" id="{0D06348F-E324-EDEA-4B90-58C13B20B3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38790" y="9041531"/>
            <a:ext cx="364189" cy="364189"/>
          </a:xfrm>
          <a:prstGeom prst="rect">
            <a:avLst/>
          </a:prstGeom>
        </p:spPr>
      </p:pic>
      <p:pic>
        <p:nvPicPr>
          <p:cNvPr id="40" name="Graphic 39" descr="Checkmark with solid fill">
            <a:extLst>
              <a:ext uri="{FF2B5EF4-FFF2-40B4-BE49-F238E27FC236}">
                <a16:creationId xmlns:a16="http://schemas.microsoft.com/office/drawing/2014/main" id="{D88C8622-D807-8B86-56FF-8FD430E689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5929" y="2754432"/>
            <a:ext cx="364189" cy="364189"/>
          </a:xfrm>
          <a:prstGeom prst="rect">
            <a:avLst/>
          </a:prstGeom>
        </p:spPr>
      </p:pic>
      <p:pic>
        <p:nvPicPr>
          <p:cNvPr id="41" name="Graphic 40" descr="Checkmark with solid fill">
            <a:extLst>
              <a:ext uri="{FF2B5EF4-FFF2-40B4-BE49-F238E27FC236}">
                <a16:creationId xmlns:a16="http://schemas.microsoft.com/office/drawing/2014/main" id="{9442A953-2E8F-86DA-87B3-A59EBDD51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09711" y="5956085"/>
            <a:ext cx="364189" cy="364189"/>
          </a:xfrm>
          <a:prstGeom prst="rect">
            <a:avLst/>
          </a:prstGeom>
        </p:spPr>
      </p:pic>
      <p:pic>
        <p:nvPicPr>
          <p:cNvPr id="42" name="Graphic 41" descr="Checkmark with solid fill">
            <a:extLst>
              <a:ext uri="{FF2B5EF4-FFF2-40B4-BE49-F238E27FC236}">
                <a16:creationId xmlns:a16="http://schemas.microsoft.com/office/drawing/2014/main" id="{F101F3CF-945A-F679-34D8-B74886E77D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4409" y="9030792"/>
            <a:ext cx="364189" cy="364189"/>
          </a:xfrm>
          <a:prstGeom prst="rect">
            <a:avLst/>
          </a:prstGeom>
        </p:spPr>
      </p:pic>
    </p:spTree>
    <p:extLst>
      <p:ext uri="{BB962C8B-B14F-4D97-AF65-F5344CB8AC3E}">
        <p14:creationId xmlns:p14="http://schemas.microsoft.com/office/powerpoint/2010/main" val="46160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C46A95-A308-4767-B68F-DE4FBC0D2025}"/>
              </a:ext>
            </a:extLst>
          </p:cNvPr>
          <p:cNvSpPr txBox="1"/>
          <p:nvPr/>
        </p:nvSpPr>
        <p:spPr>
          <a:xfrm>
            <a:off x="133350" y="260688"/>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WHITBY</a:t>
            </a: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pic>
        <p:nvPicPr>
          <p:cNvPr id="3074" name="Picture 2" descr="18 Absolute Best Things To Do in Whitb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13"/>
          <a:stretch/>
        </p:blipFill>
        <p:spPr bwMode="auto">
          <a:xfrm>
            <a:off x="3934820" y="589548"/>
            <a:ext cx="2534219" cy="19724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C46A95-A308-4767-B68F-DE4FBC0D2025}"/>
              </a:ext>
            </a:extLst>
          </p:cNvPr>
          <p:cNvSpPr txBox="1"/>
          <p:nvPr/>
        </p:nvSpPr>
        <p:spPr>
          <a:xfrm>
            <a:off x="129673" y="3418754"/>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sp>
        <p:nvSpPr>
          <p:cNvPr id="9" name="TextBox 8">
            <a:extLst>
              <a:ext uri="{FF2B5EF4-FFF2-40B4-BE49-F238E27FC236}">
                <a16:creationId xmlns:a16="http://schemas.microsoft.com/office/drawing/2014/main" id="{BBF02460-D6D0-E84B-2BC4-E09F31B02E27}"/>
              </a:ext>
            </a:extLst>
          </p:cNvPr>
          <p:cNvSpPr txBox="1"/>
          <p:nvPr/>
        </p:nvSpPr>
        <p:spPr>
          <a:xfrm>
            <a:off x="170468" y="630967"/>
            <a:ext cx="3805147" cy="1977464"/>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Enjoy an unforgettable day at Whitby, exploring the abbey, shops and arcades. The brave can even check out the Dracula experience as an optional extra!</a:t>
            </a:r>
          </a:p>
          <a:p>
            <a:endParaRPr lang="en-GB" sz="105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(or money for lunch), sun protection, spending money for arcades/shops and plenty of water for the day.</a:t>
            </a:r>
            <a:r>
              <a:rPr lang="en-GB" sz="1400" b="1" dirty="0">
                <a:latin typeface="Abadi Extra Light" panose="020B0204020104020204" pitchFamily="34" charset="0"/>
                <a:ea typeface="Arial" panose="020B0604020202020204" pitchFamily="34" charset="0"/>
                <a:cs typeface="Times New Roman" panose="02020603050405020304" pitchFamily="18" charset="0"/>
              </a:rPr>
              <a:t>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4121B10-194B-CAD4-8BC8-E6C13C596C6A}"/>
              </a:ext>
            </a:extLst>
          </p:cNvPr>
          <p:cNvSpPr txBox="1"/>
          <p:nvPr/>
        </p:nvSpPr>
        <p:spPr>
          <a:xfrm>
            <a:off x="171437" y="3436589"/>
            <a:ext cx="6407349" cy="523220"/>
          </a:xfrm>
          <a:prstGeom prst="rect">
            <a:avLst/>
          </a:prstGeom>
          <a:solidFill>
            <a:schemeClr val="accent5">
              <a:lumMod val="40000"/>
              <a:lumOff val="60000"/>
            </a:schemeClr>
          </a:solidFill>
        </p:spPr>
        <p:txBody>
          <a:bodyPr wrap="square" lIns="91440" tIns="45720" rIns="91440" bIns="45720" rtlCol="0" anchor="t">
            <a:spAutoFit/>
          </a:bodyPr>
          <a:lstStyle/>
          <a:p>
            <a:pPr algn="r"/>
            <a:r>
              <a:rPr lang="en-GB" sz="2800" dirty="0">
                <a:solidFill>
                  <a:srgbClr val="002060"/>
                </a:solidFill>
                <a:latin typeface="Aharoni" panose="02010803020104030203" pitchFamily="2" charset="-79"/>
                <a:cs typeface="Aharoni" panose="02010803020104030203" pitchFamily="2" charset="-79"/>
              </a:rPr>
              <a:t>ICE SKATING</a:t>
            </a:r>
            <a:endParaRPr lang="en-GB" dirty="0"/>
          </a:p>
        </p:txBody>
      </p:sp>
      <p:sp>
        <p:nvSpPr>
          <p:cNvPr id="18" name="TextBox 17">
            <a:extLst>
              <a:ext uri="{FF2B5EF4-FFF2-40B4-BE49-F238E27FC236}">
                <a16:creationId xmlns:a16="http://schemas.microsoft.com/office/drawing/2014/main" id="{BBF02460-D6D0-E84B-2BC4-E09F31B02E27}"/>
              </a:ext>
            </a:extLst>
          </p:cNvPr>
          <p:cNvSpPr txBox="1"/>
          <p:nvPr/>
        </p:nvSpPr>
        <p:spPr>
          <a:xfrm>
            <a:off x="3558907" y="3918090"/>
            <a:ext cx="3019879" cy="2031325"/>
          </a:xfrm>
          <a:prstGeom prst="rect">
            <a:avLst/>
          </a:prstGeom>
          <a:solidFill>
            <a:schemeClr val="accent5">
              <a:lumMod val="40000"/>
              <a:lumOff val="60000"/>
            </a:schemeClr>
          </a:solidFill>
        </p:spPr>
        <p:txBody>
          <a:bodyPr wrap="square" rtlCol="0">
            <a:spAutoFit/>
          </a:bodyPr>
          <a:lstStyle/>
          <a:p>
            <a:r>
              <a:rPr lang="en-GB" sz="1400" b="1" dirty="0">
                <a:latin typeface="Abadi Extra Light" panose="020B0204020104020204" pitchFamily="34" charset="0"/>
                <a:ea typeface="Arial" panose="020B0604020202020204" pitchFamily="34" charset="0"/>
              </a:rPr>
              <a:t>Showcase your skills on ice with an ice-skating session at Whitley Bay, followed by a stroll down the beach for lunch on the sands.</a:t>
            </a:r>
            <a:r>
              <a:rPr lang="en-GB" sz="1400" b="1" dirty="0">
                <a:latin typeface="Abadi Extra Light" panose="020B0204020104020204" pitchFamily="34" charset="0"/>
                <a:ea typeface="Arial" panose="020B0604020202020204" pitchFamily="34" charset="0"/>
                <a:cs typeface="Times New Roman" panose="02020603050405020304" pitchFamily="18" charset="0"/>
              </a:rPr>
              <a:t> </a:t>
            </a:r>
          </a:p>
          <a:p>
            <a:endParaRPr lang="en-GB" sz="140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24</a:t>
            </a:r>
          </a:p>
          <a:p>
            <a:r>
              <a:rPr lang="en-GB" sz="1400" b="1" dirty="0">
                <a:effectLst/>
                <a:latin typeface="Abadi Extra Light" panose="020B0204020104020204" pitchFamily="34" charset="0"/>
                <a:ea typeface="Arial" panose="020B0604020202020204" pitchFamily="34" charset="0"/>
              </a:rPr>
              <a:t>Additional requirements: Packed </a:t>
            </a:r>
            <a:r>
              <a:rPr lang="en-GB" sz="1400" b="1" dirty="0">
                <a:latin typeface="Abadi Extra Light" panose="020B0204020104020204" pitchFamily="34" charset="0"/>
                <a:ea typeface="Arial" panose="020B0604020202020204" pitchFamily="34" charset="0"/>
              </a:rPr>
              <a:t>Lunch (or money for fish and chips). Leggings or comfortable trousers recommended.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56407A2-A2DF-806A-FB1E-38D82B161891}"/>
              </a:ext>
            </a:extLst>
          </p:cNvPr>
          <p:cNvGrpSpPr/>
          <p:nvPr/>
        </p:nvGrpSpPr>
        <p:grpSpPr>
          <a:xfrm>
            <a:off x="3428999" y="887526"/>
            <a:ext cx="1799023" cy="1956174"/>
            <a:chOff x="3017308" y="-1300044"/>
            <a:chExt cx="2051903" cy="2343774"/>
          </a:xfrm>
        </p:grpSpPr>
        <p:pic>
          <p:nvPicPr>
            <p:cNvPr id="7" name="Picture 6"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017308" y="-1300044"/>
              <a:ext cx="1506853" cy="2343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AFD294-C880-E6D1-C9CD-AE5ADB78E3BC}"/>
                </a:ext>
              </a:extLst>
            </p:cNvPr>
            <p:cNvSpPr txBox="1"/>
            <p:nvPr/>
          </p:nvSpPr>
          <p:spPr>
            <a:xfrm rot="20378606">
              <a:off x="3259461" y="-118525"/>
              <a:ext cx="1809750" cy="479389"/>
            </a:xfrm>
            <a:prstGeom prst="rect">
              <a:avLst/>
            </a:prstGeom>
            <a:noFill/>
          </p:spPr>
          <p:txBody>
            <a:bodyPr wrap="square" lIns="91440" tIns="45720" rIns="91440" bIns="45720" rtlCol="0" anchor="t">
              <a:spAutoFit/>
            </a:bodyPr>
            <a:lstStyle/>
            <a:p>
              <a:r>
                <a:rPr lang="en-GB" sz="2000" b="1" dirty="0">
                  <a:solidFill>
                    <a:schemeClr val="bg1"/>
                  </a:solidFill>
                </a:rPr>
                <a:t>£20.00</a:t>
              </a:r>
            </a:p>
          </p:txBody>
        </p:sp>
      </p:grpSp>
      <p:sp>
        <p:nvSpPr>
          <p:cNvPr id="23" name="TextBox 22"/>
          <p:cNvSpPr txBox="1"/>
          <p:nvPr/>
        </p:nvSpPr>
        <p:spPr>
          <a:xfrm>
            <a:off x="4547119" y="2622451"/>
            <a:ext cx="2149522" cy="523220"/>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Return to school approximately 4:00pm</a:t>
            </a:r>
          </a:p>
        </p:txBody>
      </p:sp>
      <p:pic>
        <p:nvPicPr>
          <p:cNvPr id="24" name="Picture 12" descr="Whitley Bay Ice Rink | Day Out With The Kids">
            <a:extLst>
              <a:ext uri="{FF2B5EF4-FFF2-40B4-BE49-F238E27FC236}">
                <a16:creationId xmlns:a16="http://schemas.microsoft.com/office/drawing/2014/main" id="{C060A2B2-0584-A0D7-FA54-C212D94FE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608" y="3516759"/>
            <a:ext cx="2607047" cy="23104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4D0BA30-8F3B-66F9-F5D1-DA0F684D83AD}"/>
              </a:ext>
            </a:extLst>
          </p:cNvPr>
          <p:cNvGrpSpPr/>
          <p:nvPr/>
        </p:nvGrpSpPr>
        <p:grpSpPr>
          <a:xfrm>
            <a:off x="2274068" y="3790951"/>
            <a:ext cx="1523777" cy="1752750"/>
            <a:chOff x="2592525" y="681423"/>
            <a:chExt cx="1748372" cy="2479822"/>
          </a:xfrm>
        </p:grpSpPr>
        <p:pic>
          <p:nvPicPr>
            <p:cNvPr id="16" name="Picture 6" descr="See the source image">
              <a:extLst>
                <a:ext uri="{FF2B5EF4-FFF2-40B4-BE49-F238E27FC236}">
                  <a16:creationId xmlns:a16="http://schemas.microsoft.com/office/drawing/2014/main" id="{37616784-C719-14E7-7487-352A1F6E34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2592525" y="681423"/>
              <a:ext cx="1594320" cy="24798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7A1C33-4701-9897-2F0F-8D64DE1E2BBF}"/>
                </a:ext>
              </a:extLst>
            </p:cNvPr>
            <p:cNvSpPr txBox="1"/>
            <p:nvPr/>
          </p:nvSpPr>
          <p:spPr>
            <a:xfrm rot="20647015">
              <a:off x="2937919" y="2049034"/>
              <a:ext cx="1402978" cy="566083"/>
            </a:xfrm>
            <a:prstGeom prst="rect">
              <a:avLst/>
            </a:prstGeom>
            <a:noFill/>
          </p:spPr>
          <p:txBody>
            <a:bodyPr wrap="square" lIns="91440" tIns="45720" rIns="91440" bIns="45720" rtlCol="0" anchor="t">
              <a:spAutoFit/>
            </a:bodyPr>
            <a:lstStyle/>
            <a:p>
              <a:r>
                <a:rPr lang="en-GB" sz="2000" b="1" dirty="0">
                  <a:solidFill>
                    <a:schemeClr val="bg1"/>
                  </a:solidFill>
                </a:rPr>
                <a:t>£25.00</a:t>
              </a:r>
            </a:p>
          </p:txBody>
        </p:sp>
      </p:grpSp>
      <p:sp>
        <p:nvSpPr>
          <p:cNvPr id="25" name="TextBox 24">
            <a:extLst>
              <a:ext uri="{FF2B5EF4-FFF2-40B4-BE49-F238E27FC236}">
                <a16:creationId xmlns:a16="http://schemas.microsoft.com/office/drawing/2014/main" id="{97C46A95-A308-4767-B68F-DE4FBC0D2025}"/>
              </a:ext>
            </a:extLst>
          </p:cNvPr>
          <p:cNvSpPr txBox="1"/>
          <p:nvPr/>
        </p:nvSpPr>
        <p:spPr>
          <a:xfrm>
            <a:off x="133349" y="6564001"/>
            <a:ext cx="6485309" cy="2954655"/>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rPr>
              <a:t>YORK –TOUR AND</a:t>
            </a:r>
            <a:r>
              <a:rPr kumimoji="0" lang="en-GB" sz="2700" b="0" i="0" u="none" strike="noStrike" kern="1200" cap="none" spc="0" normalizeH="0" noProof="0" dirty="0">
                <a:ln>
                  <a:noFill/>
                </a:ln>
                <a:solidFill>
                  <a:srgbClr val="002060"/>
                </a:solidFill>
                <a:effectLst/>
                <a:uLnTx/>
                <a:uFillTx/>
                <a:latin typeface="Aharoni" panose="02010803020104030203" pitchFamily="2" charset="-79"/>
                <a:ea typeface="+mn-ea"/>
                <a:cs typeface="Aharoni" panose="02010803020104030203" pitchFamily="2" charset="-79"/>
              </a:rPr>
              <a:t> RAILWAY MUSEUM</a:t>
            </a:r>
            <a:endParaRPr kumimoji="0" lang="en-GB" sz="2700" b="0" i="0" u="none" strike="noStrike" kern="1200" cap="none" spc="0" normalizeH="0" baseline="0" noProof="0" dirty="0">
              <a:ln>
                <a:noFill/>
              </a:ln>
              <a:solidFill>
                <a:srgbClr val="002060"/>
              </a:solidFill>
              <a:effectLst/>
              <a:uLnTx/>
              <a:uFillTx/>
              <a:latin typeface="Aharoni" panose="02010803020104030203" pitchFamily="2" charset="-79"/>
              <a:ea typeface="+mn-ea"/>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7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dirty="0">
              <a:solidFill>
                <a:srgbClr val="002060"/>
              </a:solidFill>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pPr marL="0" marR="0" lvl="0" indent="0" defTabSz="914400">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srgbClr val="002060"/>
              </a:solidFill>
              <a:effectLst/>
              <a:uLnTx/>
              <a:uFillTx/>
              <a:latin typeface="Aharoni" panose="02010803020104030203" pitchFamily="2" charset="-79"/>
              <a:cs typeface="Aharoni" panose="02010803020104030203" pitchFamily="2" charset="-79"/>
            </a:endParaRPr>
          </a:p>
          <a:p>
            <a:endParaRPr lang="en-GB" sz="2800" dirty="0">
              <a:solidFill>
                <a:srgbClr val="002060"/>
              </a:solidFill>
              <a:latin typeface="Aharoni" panose="02010803020104030203" pitchFamily="2" charset="-79"/>
              <a:cs typeface="Aharoni" panose="02010803020104030203" pitchFamily="2" charset="-79"/>
            </a:endParaRPr>
          </a:p>
          <a:p>
            <a:endParaRPr lang="en-GB" dirty="0">
              <a:solidFill>
                <a:srgbClr val="000000"/>
              </a:solidFill>
              <a:latin typeface="Calibri" panose="020F0502020204030204"/>
              <a:cs typeface="Calibri" panose="020F0502020204030204"/>
            </a:endParaRPr>
          </a:p>
        </p:txBody>
      </p:sp>
      <p:pic>
        <p:nvPicPr>
          <p:cNvPr id="3" name="Picture 2"/>
          <p:cNvPicPr>
            <a:picLocks noChangeAspect="1"/>
          </p:cNvPicPr>
          <p:nvPr/>
        </p:nvPicPr>
        <p:blipFill rotWithShape="1">
          <a:blip r:embed="rId7"/>
          <a:srcRect b="18336"/>
          <a:stretch/>
        </p:blipFill>
        <p:spPr>
          <a:xfrm>
            <a:off x="4311863" y="7042244"/>
            <a:ext cx="2195581" cy="1842449"/>
          </a:xfrm>
          <a:prstGeom prst="rect">
            <a:avLst/>
          </a:prstGeom>
        </p:spPr>
      </p:pic>
      <p:sp>
        <p:nvSpPr>
          <p:cNvPr id="26" name="TextBox 25">
            <a:extLst>
              <a:ext uri="{FF2B5EF4-FFF2-40B4-BE49-F238E27FC236}">
                <a16:creationId xmlns:a16="http://schemas.microsoft.com/office/drawing/2014/main" id="{BBF02460-D6D0-E84B-2BC4-E09F31B02E27}"/>
              </a:ext>
            </a:extLst>
          </p:cNvPr>
          <p:cNvSpPr txBox="1"/>
          <p:nvPr/>
        </p:nvSpPr>
        <p:spPr>
          <a:xfrm>
            <a:off x="227506" y="6945560"/>
            <a:ext cx="3734887" cy="1762021"/>
          </a:xfrm>
          <a:prstGeom prst="rect">
            <a:avLst/>
          </a:prstGeom>
          <a:solidFill>
            <a:schemeClr val="accent5">
              <a:lumMod val="40000"/>
              <a:lumOff val="60000"/>
            </a:schemeClr>
          </a:solidFill>
        </p:spPr>
        <p:txBody>
          <a:bodyPr wrap="square" rtlCol="0">
            <a:spAutoFit/>
          </a:bodyPr>
          <a:lstStyle/>
          <a:p>
            <a:r>
              <a:rPr lang="en-GB" sz="1400" b="1" dirty="0">
                <a:effectLst/>
                <a:latin typeface="Abadi Extra Light" panose="020B0204020104020204" pitchFamily="34" charset="0"/>
                <a:ea typeface="Arial" panose="020B0604020202020204" pitchFamily="34" charset="0"/>
              </a:rPr>
              <a:t>Enjoy a morning of exploration at York National Rail museum, followed by a tour of historical York, including the famous sites of Harry Potter!</a:t>
            </a:r>
          </a:p>
          <a:p>
            <a:endParaRPr lang="en-GB" sz="1050" b="1" dirty="0">
              <a:latin typeface="Abadi Extra Light" panose="020B0204020104020204" pitchFamily="34" charset="0"/>
              <a:ea typeface="Arial" panose="020B0604020202020204" pitchFamily="34" charset="0"/>
            </a:endParaRPr>
          </a:p>
          <a:p>
            <a:r>
              <a:rPr lang="en-GB" sz="1400" b="1" dirty="0">
                <a:latin typeface="Abadi Extra Light" panose="020B0204020104020204" pitchFamily="34" charset="0"/>
                <a:ea typeface="Arial" panose="020B0604020202020204" pitchFamily="34" charset="0"/>
              </a:rPr>
              <a:t>Number of Places: 45</a:t>
            </a:r>
          </a:p>
          <a:p>
            <a:r>
              <a:rPr lang="en-GB" sz="1400" b="1" dirty="0">
                <a:effectLst/>
                <a:latin typeface="Abadi Extra Light" panose="020B0204020104020204" pitchFamily="34" charset="0"/>
                <a:ea typeface="Arial" panose="020B0604020202020204" pitchFamily="34" charset="0"/>
              </a:rPr>
              <a:t>Additional requirements: Packed Lunch (or money for lunch), sun protection and plenty of water for the day.</a:t>
            </a:r>
            <a:r>
              <a:rPr lang="en-GB" sz="1400" b="1" dirty="0">
                <a:latin typeface="Abadi Extra Light" panose="020B0204020104020204" pitchFamily="34" charset="0"/>
                <a:ea typeface="Arial" panose="020B0604020202020204" pitchFamily="34" charset="0"/>
                <a:cs typeface="Times New Roman" panose="02020603050405020304" pitchFamily="18" charset="0"/>
              </a:rPr>
              <a:t> </a:t>
            </a:r>
            <a:endParaRPr lang="en-GB" sz="1400" b="1" dirty="0">
              <a:effectLst/>
              <a:latin typeface="Abadi Extra Light" panose="020B0204020104020204" pitchFamily="34" charset="0"/>
              <a:ea typeface="Arial" panose="020B0604020202020204" pitchFamily="34" charset="0"/>
              <a:cs typeface="Times New Roman" panose="02020603050405020304" pitchFamily="18" charset="0"/>
            </a:endParaRPr>
          </a:p>
        </p:txBody>
      </p:sp>
      <p:sp>
        <p:nvSpPr>
          <p:cNvPr id="27" name="TextBox 26"/>
          <p:cNvSpPr txBox="1"/>
          <p:nvPr/>
        </p:nvSpPr>
        <p:spPr>
          <a:xfrm>
            <a:off x="4429264" y="8940064"/>
            <a:ext cx="2149522" cy="523220"/>
          </a:xfrm>
          <a:prstGeom prst="rect">
            <a:avLst/>
          </a:prstGeom>
          <a:noFill/>
        </p:spPr>
        <p:txBody>
          <a:bodyPr wrap="square" rtlCol="0">
            <a:spAutoFit/>
          </a:bodyPr>
          <a:lstStyle/>
          <a:p>
            <a:r>
              <a:rPr lang="en-GB" sz="1400" b="1" i="1" dirty="0">
                <a:latin typeface="Abadi Extra Light" panose="020B0204020104020204" pitchFamily="34" charset="0"/>
                <a:ea typeface="Arial" panose="020B0604020202020204" pitchFamily="34" charset="0"/>
              </a:rPr>
              <a:t>* Return to school approximately 4:15pm</a:t>
            </a:r>
          </a:p>
        </p:txBody>
      </p:sp>
      <p:pic>
        <p:nvPicPr>
          <p:cNvPr id="28" name="Picture 27" descr="See the source image">
            <a:extLst>
              <a:ext uri="{FF2B5EF4-FFF2-40B4-BE49-F238E27FC236}">
                <a16:creationId xmlns:a16="http://schemas.microsoft.com/office/drawing/2014/main" id="{3EA4AF2B-2D65-3FE4-8EE5-268D890559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633" b="87041" l="76786" r="91000">
                        <a14:foregroundMark x1="79143" y1="63571" x2="79143" y2="63571"/>
                        <a14:foregroundMark x1="79286" y1="51633" x2="79286" y2="51633"/>
                        <a14:foregroundMark x1="88786" y1="82959" x2="88786" y2="82959"/>
                        <a14:foregroundMark x1="82786" y1="87041" x2="82786" y2="87041"/>
                      </a14:backgroundRemoval>
                    </a14:imgEffect>
                  </a14:imgLayer>
                </a14:imgProps>
              </a:ext>
              <a:ext uri="{28A0092B-C50C-407E-A947-70E740481C1C}">
                <a14:useLocalDpi xmlns:a14="http://schemas.microsoft.com/office/drawing/2010/main" val="0"/>
              </a:ext>
            </a:extLst>
          </a:blip>
          <a:srcRect l="75149" t="50008" r="7152" b="10664"/>
          <a:stretch/>
        </p:blipFill>
        <p:spPr bwMode="auto">
          <a:xfrm>
            <a:off x="3621265" y="6956205"/>
            <a:ext cx="1321146" cy="19561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BAFD294-C880-E6D1-C9CD-AE5ADB78E3BC}"/>
              </a:ext>
            </a:extLst>
          </p:cNvPr>
          <p:cNvSpPr txBox="1"/>
          <p:nvPr/>
        </p:nvSpPr>
        <p:spPr>
          <a:xfrm rot="20378606">
            <a:off x="3887906" y="7981154"/>
            <a:ext cx="1586713" cy="400110"/>
          </a:xfrm>
          <a:prstGeom prst="rect">
            <a:avLst/>
          </a:prstGeom>
          <a:noFill/>
        </p:spPr>
        <p:txBody>
          <a:bodyPr wrap="square" lIns="91440" tIns="45720" rIns="91440" bIns="45720" rtlCol="0" anchor="t">
            <a:spAutoFit/>
          </a:bodyPr>
          <a:lstStyle/>
          <a:p>
            <a:r>
              <a:rPr lang="en-GB" sz="2000" b="1" dirty="0">
                <a:solidFill>
                  <a:schemeClr val="bg1"/>
                </a:solidFill>
              </a:rPr>
              <a:t>£20.00</a:t>
            </a:r>
          </a:p>
        </p:txBody>
      </p:sp>
      <p:grpSp>
        <p:nvGrpSpPr>
          <p:cNvPr id="2" name="Group 1">
            <a:extLst>
              <a:ext uri="{FF2B5EF4-FFF2-40B4-BE49-F238E27FC236}">
                <a16:creationId xmlns:a16="http://schemas.microsoft.com/office/drawing/2014/main" id="{F6D3FB76-565D-0CE0-EA53-F62BE44CA6F4}"/>
              </a:ext>
            </a:extLst>
          </p:cNvPr>
          <p:cNvGrpSpPr/>
          <p:nvPr/>
        </p:nvGrpSpPr>
        <p:grpSpPr>
          <a:xfrm>
            <a:off x="333794" y="5914211"/>
            <a:ext cx="2087717" cy="354307"/>
            <a:chOff x="246050" y="2667471"/>
            <a:chExt cx="2420800" cy="410835"/>
          </a:xfrm>
        </p:grpSpPr>
        <p:sp>
          <p:nvSpPr>
            <p:cNvPr id="5" name="Rectangle 4">
              <a:extLst>
                <a:ext uri="{FF2B5EF4-FFF2-40B4-BE49-F238E27FC236}">
                  <a16:creationId xmlns:a16="http://schemas.microsoft.com/office/drawing/2014/main" id="{63754C65-EA51-6D96-9565-1A2E55D8F400}"/>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E069B3F-0D18-5252-8723-2EB3779DFEE6}"/>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11" name="Rectangle 10">
              <a:extLst>
                <a:ext uri="{FF2B5EF4-FFF2-40B4-BE49-F238E27FC236}">
                  <a16:creationId xmlns:a16="http://schemas.microsoft.com/office/drawing/2014/main" id="{1142277F-458C-3B42-E486-84E429578C42}"/>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12" name="Rectangle 11">
              <a:extLst>
                <a:ext uri="{FF2B5EF4-FFF2-40B4-BE49-F238E27FC236}">
                  <a16:creationId xmlns:a16="http://schemas.microsoft.com/office/drawing/2014/main" id="{3A1AEDC3-F715-A5A3-3681-C01A8B15150E}"/>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6437DE98-47D0-58A4-C8E7-33EAA3423F84}"/>
              </a:ext>
            </a:extLst>
          </p:cNvPr>
          <p:cNvGrpSpPr/>
          <p:nvPr/>
        </p:nvGrpSpPr>
        <p:grpSpPr>
          <a:xfrm>
            <a:off x="549532" y="8998745"/>
            <a:ext cx="2087717" cy="354307"/>
            <a:chOff x="246050" y="2667471"/>
            <a:chExt cx="2420800" cy="410835"/>
          </a:xfrm>
        </p:grpSpPr>
        <p:sp>
          <p:nvSpPr>
            <p:cNvPr id="19" name="Rectangle 18">
              <a:extLst>
                <a:ext uri="{FF2B5EF4-FFF2-40B4-BE49-F238E27FC236}">
                  <a16:creationId xmlns:a16="http://schemas.microsoft.com/office/drawing/2014/main" id="{C889EFDC-4533-3C20-8E1C-79AD9DEB6961}"/>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F975CA-1253-F293-2810-3188926E3616}"/>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0" name="Rectangle 29">
              <a:extLst>
                <a:ext uri="{FF2B5EF4-FFF2-40B4-BE49-F238E27FC236}">
                  <a16:creationId xmlns:a16="http://schemas.microsoft.com/office/drawing/2014/main" id="{DFD9BFED-53C8-9356-6232-927124F8994E}"/>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1" name="Rectangle 30">
              <a:extLst>
                <a:ext uri="{FF2B5EF4-FFF2-40B4-BE49-F238E27FC236}">
                  <a16:creationId xmlns:a16="http://schemas.microsoft.com/office/drawing/2014/main" id="{E556483A-42C4-5D69-51BF-DD138798186F}"/>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00E0002A-F88C-1A4E-6770-B81ED26BCE5F}"/>
              </a:ext>
            </a:extLst>
          </p:cNvPr>
          <p:cNvGrpSpPr/>
          <p:nvPr/>
        </p:nvGrpSpPr>
        <p:grpSpPr>
          <a:xfrm>
            <a:off x="371013" y="2796155"/>
            <a:ext cx="2087717" cy="354307"/>
            <a:chOff x="246050" y="2667471"/>
            <a:chExt cx="2420800" cy="410835"/>
          </a:xfrm>
        </p:grpSpPr>
        <p:sp>
          <p:nvSpPr>
            <p:cNvPr id="33" name="Rectangle 32">
              <a:extLst>
                <a:ext uri="{FF2B5EF4-FFF2-40B4-BE49-F238E27FC236}">
                  <a16:creationId xmlns:a16="http://schemas.microsoft.com/office/drawing/2014/main" id="{149A8F3A-3568-49FE-8998-3B04AC41BABB}"/>
                </a:ext>
              </a:extLst>
            </p:cNvPr>
            <p:cNvSpPr/>
            <p:nvPr/>
          </p:nvSpPr>
          <p:spPr>
            <a:xfrm>
              <a:off x="966958" y="2668168"/>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5DD241D3-0557-E61E-4084-8BE0903C0DD7}"/>
                </a:ext>
              </a:extLst>
            </p:cNvPr>
            <p:cNvSpPr/>
            <p:nvPr/>
          </p:nvSpPr>
          <p:spPr>
            <a:xfrm>
              <a:off x="14564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Tue</a:t>
              </a:r>
            </a:p>
          </p:txBody>
        </p:sp>
        <p:sp>
          <p:nvSpPr>
            <p:cNvPr id="35" name="Rectangle 34">
              <a:extLst>
                <a:ext uri="{FF2B5EF4-FFF2-40B4-BE49-F238E27FC236}">
                  <a16:creationId xmlns:a16="http://schemas.microsoft.com/office/drawing/2014/main" id="{F299982E-CFA1-F04B-092E-E912FFB81DB8}"/>
                </a:ext>
              </a:extLst>
            </p:cNvPr>
            <p:cNvSpPr/>
            <p:nvPr/>
          </p:nvSpPr>
          <p:spPr>
            <a:xfrm>
              <a:off x="246050" y="2667471"/>
              <a:ext cx="720908" cy="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Mon</a:t>
              </a:r>
            </a:p>
          </p:txBody>
        </p:sp>
        <p:sp>
          <p:nvSpPr>
            <p:cNvPr id="36" name="Rectangle 35">
              <a:extLst>
                <a:ext uri="{FF2B5EF4-FFF2-40B4-BE49-F238E27FC236}">
                  <a16:creationId xmlns:a16="http://schemas.microsoft.com/office/drawing/2014/main" id="{3614CCF1-353E-72DE-67B1-97AE9EB1E92A}"/>
                </a:ext>
              </a:extLst>
            </p:cNvPr>
            <p:cNvSpPr/>
            <p:nvPr/>
          </p:nvSpPr>
          <p:spPr>
            <a:xfrm>
              <a:off x="2177358" y="2669231"/>
              <a:ext cx="489492" cy="4090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7" name="Graphic 36" descr="Checkmark with solid fill">
            <a:extLst>
              <a:ext uri="{FF2B5EF4-FFF2-40B4-BE49-F238E27FC236}">
                <a16:creationId xmlns:a16="http://schemas.microsoft.com/office/drawing/2014/main" id="{695C89B8-9859-0778-4C06-DDFFF15AF3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9202" y="8968819"/>
            <a:ext cx="364189" cy="364189"/>
          </a:xfrm>
          <a:prstGeom prst="rect">
            <a:avLst/>
          </a:prstGeom>
        </p:spPr>
      </p:pic>
      <p:pic>
        <p:nvPicPr>
          <p:cNvPr id="38" name="Graphic 37" descr="Checkmark with solid fill">
            <a:extLst>
              <a:ext uri="{FF2B5EF4-FFF2-40B4-BE49-F238E27FC236}">
                <a16:creationId xmlns:a16="http://schemas.microsoft.com/office/drawing/2014/main" id="{08EBAF68-1AC2-E314-8F26-363552BF7C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53973" y="8998745"/>
            <a:ext cx="364189" cy="364189"/>
          </a:xfrm>
          <a:prstGeom prst="rect">
            <a:avLst/>
          </a:prstGeom>
        </p:spPr>
      </p:pic>
      <p:pic>
        <p:nvPicPr>
          <p:cNvPr id="39" name="Graphic 38" descr="Checkmark with solid fill">
            <a:extLst>
              <a:ext uri="{FF2B5EF4-FFF2-40B4-BE49-F238E27FC236}">
                <a16:creationId xmlns:a16="http://schemas.microsoft.com/office/drawing/2014/main" id="{09077E34-5A90-07E1-C9CB-86F87A7AA3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2192" y="5925708"/>
            <a:ext cx="364189" cy="364189"/>
          </a:xfrm>
          <a:prstGeom prst="rect">
            <a:avLst/>
          </a:prstGeom>
        </p:spPr>
      </p:pic>
      <p:pic>
        <p:nvPicPr>
          <p:cNvPr id="40" name="Graphic 39" descr="Checkmark with solid fill">
            <a:extLst>
              <a:ext uri="{FF2B5EF4-FFF2-40B4-BE49-F238E27FC236}">
                <a16:creationId xmlns:a16="http://schemas.microsoft.com/office/drawing/2014/main" id="{7B35B26C-4CBD-3842-1267-C400BE8509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28346" y="5925708"/>
            <a:ext cx="364189" cy="364189"/>
          </a:xfrm>
          <a:prstGeom prst="rect">
            <a:avLst/>
          </a:prstGeom>
        </p:spPr>
      </p:pic>
      <p:pic>
        <p:nvPicPr>
          <p:cNvPr id="41" name="Graphic 40" descr="Checkmark with solid fill">
            <a:extLst>
              <a:ext uri="{FF2B5EF4-FFF2-40B4-BE49-F238E27FC236}">
                <a16:creationId xmlns:a16="http://schemas.microsoft.com/office/drawing/2014/main" id="{CE0C3370-1526-3D75-BEF6-FC8816C911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4842" y="2788496"/>
            <a:ext cx="364189" cy="364189"/>
          </a:xfrm>
          <a:prstGeom prst="rect">
            <a:avLst/>
          </a:prstGeom>
        </p:spPr>
      </p:pic>
      <p:pic>
        <p:nvPicPr>
          <p:cNvPr id="42" name="Graphic 41" descr="Checkmark with solid fill">
            <a:extLst>
              <a:ext uri="{FF2B5EF4-FFF2-40B4-BE49-F238E27FC236}">
                <a16:creationId xmlns:a16="http://schemas.microsoft.com/office/drawing/2014/main" id="{8A262C10-7490-9292-F07C-ACB7E780F2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1878" y="2787791"/>
            <a:ext cx="364189" cy="364189"/>
          </a:xfrm>
          <a:prstGeom prst="rect">
            <a:avLst/>
          </a:prstGeom>
        </p:spPr>
      </p:pic>
    </p:spTree>
    <p:extLst>
      <p:ext uri="{BB962C8B-B14F-4D97-AF65-F5344CB8AC3E}">
        <p14:creationId xmlns:p14="http://schemas.microsoft.com/office/powerpoint/2010/main" val="3886623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40DF974BEA914F9D72D18926D9561F" ma:contentTypeVersion="18" ma:contentTypeDescription="Create a new document." ma:contentTypeScope="" ma:versionID="c76f47c5ee98734b765893f8b93fbbcd">
  <xsd:schema xmlns:xsd="http://www.w3.org/2001/XMLSchema" xmlns:xs="http://www.w3.org/2001/XMLSchema" xmlns:p="http://schemas.microsoft.com/office/2006/metadata/properties" xmlns:ns3="fde69de2-ef5e-4ebe-ac6d-51007ab5f42c" xmlns:ns4="d19a7845-00d4-4edf-a449-e9af90058d80" targetNamespace="http://schemas.microsoft.com/office/2006/metadata/properties" ma:root="true" ma:fieldsID="3b6e9c2612bc01c7f1760755246a7bb7" ns3:_="" ns4:_="">
    <xsd:import namespace="fde69de2-ef5e-4ebe-ac6d-51007ab5f42c"/>
    <xsd:import namespace="d19a7845-00d4-4edf-a449-e9af90058d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69de2-ef5e-4ebe-ac6d-51007ab5f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a7845-00d4-4edf-a449-e9af90058d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de69de2-ef5e-4ebe-ac6d-51007ab5f42c" xsi:nil="true"/>
  </documentManagement>
</p:properties>
</file>

<file path=customXml/itemProps1.xml><?xml version="1.0" encoding="utf-8"?>
<ds:datastoreItem xmlns:ds="http://schemas.openxmlformats.org/officeDocument/2006/customXml" ds:itemID="{E6136551-829B-414E-A91C-E6A5C61E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e69de2-ef5e-4ebe-ac6d-51007ab5f42c"/>
    <ds:schemaRef ds:uri="d19a7845-00d4-4edf-a449-e9af90058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46999A-A32D-4B19-B910-6552E5EE4178}">
  <ds:schemaRefs>
    <ds:schemaRef ds:uri="http://schemas.microsoft.com/sharepoint/v3/contenttype/forms"/>
  </ds:schemaRefs>
</ds:datastoreItem>
</file>

<file path=customXml/itemProps3.xml><?xml version="1.0" encoding="utf-8"?>
<ds:datastoreItem xmlns:ds="http://schemas.openxmlformats.org/officeDocument/2006/customXml" ds:itemID="{A8BBD410-522A-44F9-958F-2A557D8BE34B}">
  <ds:schemaRefs>
    <ds:schemaRef ds:uri="fde69de2-ef5e-4ebe-ac6d-51007ab5f42c"/>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d19a7845-00d4-4edf-a449-e9af90058d80"/>
    <ds:schemaRef ds:uri="http://purl.org/dc/elements/1.1/"/>
  </ds:schemaRefs>
</ds:datastoreItem>
</file>

<file path=docMetadata/LabelInfo.xml><?xml version="1.0" encoding="utf-8"?>
<clbl:labelList xmlns:clbl="http://schemas.microsoft.com/office/2020/mipLabelMetadata">
  <clbl:label id="{5ebee351-f8e3-4857-aff9-28d5d50d46ce}" enabled="1" method="Standard" siteId="{37b0a967-5720-4e7d-b713-a37ffefe848c}" contentBits="0" removed="0"/>
</clbl:labelList>
</file>

<file path=docProps/app.xml><?xml version="1.0" encoding="utf-8"?>
<Properties xmlns="http://schemas.openxmlformats.org/officeDocument/2006/extended-properties" xmlns:vt="http://schemas.openxmlformats.org/officeDocument/2006/docPropsVTypes">
  <Template>office theme</Template>
  <TotalTime>6789</TotalTime>
  <Words>2505</Words>
  <Application>Microsoft Office PowerPoint</Application>
  <PresentationFormat>A4 Paper (210x297 mm)</PresentationFormat>
  <Paragraphs>488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 Extra Light</vt:lpstr>
      <vt:lpstr>Aharoni</vt:lpstr>
      <vt:lpstr>Arial</vt:lpstr>
      <vt:lpstr>Calibri</vt:lpstr>
      <vt:lpstr>Calibri Light</vt:lpstr>
      <vt:lpstr>Fave Script Bold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Smalley</dc:creator>
  <cp:lastModifiedBy>T Delf</cp:lastModifiedBy>
  <cp:revision>119</cp:revision>
  <cp:lastPrinted>2022-05-05T07:13:19Z</cp:lastPrinted>
  <dcterms:created xsi:type="dcterms:W3CDTF">2022-05-04T13:49:54Z</dcterms:created>
  <dcterms:modified xsi:type="dcterms:W3CDTF">2025-05-09T07:56:57Z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0x010100FB40DF974BEA914F9D72D18926D9561F</vt:lpwstr>
  </property>
  <property fmtid="{D5CDD505-2E9C-101B-9397-08002B2CF9AE}" pid="3" name="MSIP_Label_5ebee351-f8e3-4857-aff9-28d5d50d46ce_Enabled">
    <vt:lpwstr>true</vt:lpwstr>
  </property>
  <property fmtid="{D5CDD505-2E9C-101B-9397-08002B2CF9AE}" pid="4" name="MSIP_Label_5ebee351-f8e3-4857-aff9-28d5d50d46ce_SetDate">
    <vt:lpwstr>2023-07-13T17:48:35Z</vt:lpwstr>
  </property>
  <property fmtid="{D5CDD505-2E9C-101B-9397-08002B2CF9AE}" pid="5" name="MSIP_Label_5ebee351-f8e3-4857-aff9-28d5d50d46ce_Method">
    <vt:lpwstr>Standard</vt:lpwstr>
  </property>
  <property fmtid="{D5CDD505-2E9C-101B-9397-08002B2CF9AE}" pid="6" name="MSIP_Label_5ebee351-f8e3-4857-aff9-28d5d50d46ce_Name">
    <vt:lpwstr>defa4170-0d19-0005-0004-bc88714345d2</vt:lpwstr>
  </property>
  <property fmtid="{D5CDD505-2E9C-101B-9397-08002B2CF9AE}" pid="7" name="MSIP_Label_5ebee351-f8e3-4857-aff9-28d5d50d46ce_SiteId">
    <vt:lpwstr>37b0a967-5720-4e7d-b713-a37ffefe848c</vt:lpwstr>
  </property>
  <property fmtid="{D5CDD505-2E9C-101B-9397-08002B2CF9AE}" pid="8" name="MSIP_Label_5ebee351-f8e3-4857-aff9-28d5d50d46ce_ActionId">
    <vt:lpwstr>128ad24e-ee1d-4504-8dd5-4314bfcd5836</vt:lpwstr>
  </property>
  <property fmtid="{D5CDD505-2E9C-101B-9397-08002B2CF9AE}" pid="9" name="MSIP_Label_5ebee351-f8e3-4857-aff9-28d5d50d46ce_ContentBits">
    <vt:lpwstr>0</vt:lpwstr>
  </property>
</Properties>
</file>